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6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  <p:sldMasterId id="2147483918" r:id="rId2"/>
    <p:sldMasterId id="2147483934" r:id="rId3"/>
    <p:sldMasterId id="2147483938" r:id="rId4"/>
    <p:sldMasterId id="2147483949" r:id="rId5"/>
    <p:sldMasterId id="2147483961" r:id="rId6"/>
    <p:sldMasterId id="2147483966" r:id="rId7"/>
  </p:sldMasterIdLst>
  <p:notesMasterIdLst>
    <p:notesMasterId r:id="rId182"/>
  </p:notesMasterIdLst>
  <p:handoutMasterIdLst>
    <p:handoutMasterId r:id="rId183"/>
  </p:handoutMasterIdLst>
  <p:sldIdLst>
    <p:sldId id="3217" r:id="rId8"/>
    <p:sldId id="3238" r:id="rId9"/>
    <p:sldId id="3297" r:id="rId10"/>
    <p:sldId id="3291" r:id="rId11"/>
    <p:sldId id="3300" r:id="rId12"/>
    <p:sldId id="3301" r:id="rId13"/>
    <p:sldId id="3302" r:id="rId14"/>
    <p:sldId id="3303" r:id="rId15"/>
    <p:sldId id="3304" r:id="rId16"/>
    <p:sldId id="3365" r:id="rId17"/>
    <p:sldId id="3305" r:id="rId18"/>
    <p:sldId id="3307" r:id="rId19"/>
    <p:sldId id="3308" r:id="rId20"/>
    <p:sldId id="3309" r:id="rId21"/>
    <p:sldId id="3310" r:id="rId22"/>
    <p:sldId id="3311" r:id="rId23"/>
    <p:sldId id="3312" r:id="rId24"/>
    <p:sldId id="3313" r:id="rId25"/>
    <p:sldId id="3314" r:id="rId26"/>
    <p:sldId id="3315" r:id="rId27"/>
    <p:sldId id="3316" r:id="rId28"/>
    <p:sldId id="3317" r:id="rId29"/>
    <p:sldId id="3318" r:id="rId30"/>
    <p:sldId id="3319" r:id="rId31"/>
    <p:sldId id="3320" r:id="rId32"/>
    <p:sldId id="3321" r:id="rId33"/>
    <p:sldId id="3322" r:id="rId34"/>
    <p:sldId id="3323" r:id="rId35"/>
    <p:sldId id="3324" r:id="rId36"/>
    <p:sldId id="3325" r:id="rId37"/>
    <p:sldId id="3326" r:id="rId38"/>
    <p:sldId id="3327" r:id="rId39"/>
    <p:sldId id="3328" r:id="rId40"/>
    <p:sldId id="3441" r:id="rId41"/>
    <p:sldId id="3406" r:id="rId42"/>
    <p:sldId id="3366" r:id="rId43"/>
    <p:sldId id="3347" r:id="rId44"/>
    <p:sldId id="3380" r:id="rId45"/>
    <p:sldId id="3348" r:id="rId46"/>
    <p:sldId id="3361" r:id="rId47"/>
    <p:sldId id="3355" r:id="rId48"/>
    <p:sldId id="3363" r:id="rId49"/>
    <p:sldId id="3360" r:id="rId50"/>
    <p:sldId id="3357" r:id="rId51"/>
    <p:sldId id="3362" r:id="rId52"/>
    <p:sldId id="3364" r:id="rId53"/>
    <p:sldId id="3341" r:id="rId54"/>
    <p:sldId id="3367" r:id="rId55"/>
    <p:sldId id="3368" r:id="rId56"/>
    <p:sldId id="3370" r:id="rId57"/>
    <p:sldId id="3389" r:id="rId58"/>
    <p:sldId id="3371" r:id="rId59"/>
    <p:sldId id="3373" r:id="rId60"/>
    <p:sldId id="3372" r:id="rId61"/>
    <p:sldId id="3375" r:id="rId62"/>
    <p:sldId id="3376" r:id="rId63"/>
    <p:sldId id="3377" r:id="rId64"/>
    <p:sldId id="3381" r:id="rId65"/>
    <p:sldId id="3382" r:id="rId66"/>
    <p:sldId id="3383" r:id="rId67"/>
    <p:sldId id="3388" r:id="rId68"/>
    <p:sldId id="3385" r:id="rId69"/>
    <p:sldId id="3387" r:id="rId70"/>
    <p:sldId id="3384" r:id="rId71"/>
    <p:sldId id="3391" r:id="rId72"/>
    <p:sldId id="3393" r:id="rId73"/>
    <p:sldId id="3394" r:id="rId74"/>
    <p:sldId id="3395" r:id="rId75"/>
    <p:sldId id="3398" r:id="rId76"/>
    <p:sldId id="3409" r:id="rId77"/>
    <p:sldId id="3396" r:id="rId78"/>
    <p:sldId id="3397" r:id="rId79"/>
    <p:sldId id="3408" r:id="rId80"/>
    <p:sldId id="3400" r:id="rId81"/>
    <p:sldId id="3401" r:id="rId82"/>
    <p:sldId id="3402" r:id="rId83"/>
    <p:sldId id="3403" r:id="rId84"/>
    <p:sldId id="3404" r:id="rId85"/>
    <p:sldId id="3405" r:id="rId86"/>
    <p:sldId id="3407" r:id="rId87"/>
    <p:sldId id="3413" r:id="rId88"/>
    <p:sldId id="3410" r:id="rId89"/>
    <p:sldId id="3411" r:id="rId90"/>
    <p:sldId id="3412" r:id="rId91"/>
    <p:sldId id="3414" r:id="rId92"/>
    <p:sldId id="3416" r:id="rId93"/>
    <p:sldId id="3417" r:id="rId94"/>
    <p:sldId id="3418" r:id="rId95"/>
    <p:sldId id="3419" r:id="rId96"/>
    <p:sldId id="3420" r:id="rId97"/>
    <p:sldId id="3431" r:id="rId98"/>
    <p:sldId id="3421" r:id="rId99"/>
    <p:sldId id="3423" r:id="rId100"/>
    <p:sldId id="3422" r:id="rId101"/>
    <p:sldId id="3424" r:id="rId102"/>
    <p:sldId id="3425" r:id="rId103"/>
    <p:sldId id="3426" r:id="rId104"/>
    <p:sldId id="3427" r:id="rId105"/>
    <p:sldId id="3428" r:id="rId106"/>
    <p:sldId id="3429" r:id="rId107"/>
    <p:sldId id="3430" r:id="rId108"/>
    <p:sldId id="3432" r:id="rId109"/>
    <p:sldId id="3433" r:id="rId110"/>
    <p:sldId id="3434" r:id="rId111"/>
    <p:sldId id="3435" r:id="rId112"/>
    <p:sldId id="3436" r:id="rId113"/>
    <p:sldId id="3437" r:id="rId114"/>
    <p:sldId id="3438" r:id="rId115"/>
    <p:sldId id="3439" r:id="rId116"/>
    <p:sldId id="3440" r:id="rId117"/>
    <p:sldId id="3447" r:id="rId118"/>
    <p:sldId id="3442" r:id="rId119"/>
    <p:sldId id="3443" r:id="rId120"/>
    <p:sldId id="3444" r:id="rId121"/>
    <p:sldId id="3448" r:id="rId122"/>
    <p:sldId id="3449" r:id="rId123"/>
    <p:sldId id="3450" r:id="rId124"/>
    <p:sldId id="3451" r:id="rId125"/>
    <p:sldId id="3452" r:id="rId126"/>
    <p:sldId id="3453" r:id="rId127"/>
    <p:sldId id="3455" r:id="rId128"/>
    <p:sldId id="3471" r:id="rId129"/>
    <p:sldId id="3472" r:id="rId130"/>
    <p:sldId id="3473" r:id="rId131"/>
    <p:sldId id="3474" r:id="rId132"/>
    <p:sldId id="3475" r:id="rId133"/>
    <p:sldId id="3477" r:id="rId134"/>
    <p:sldId id="3456" r:id="rId135"/>
    <p:sldId id="3460" r:id="rId136"/>
    <p:sldId id="3461" r:id="rId137"/>
    <p:sldId id="3462" r:id="rId138"/>
    <p:sldId id="3463" r:id="rId139"/>
    <p:sldId id="3464" r:id="rId140"/>
    <p:sldId id="3465" r:id="rId141"/>
    <p:sldId id="3466" r:id="rId142"/>
    <p:sldId id="3467" r:id="rId143"/>
    <p:sldId id="3468" r:id="rId144"/>
    <p:sldId id="3469" r:id="rId145"/>
    <p:sldId id="3470" r:id="rId146"/>
    <p:sldId id="3476" r:id="rId147"/>
    <p:sldId id="3299" r:id="rId148"/>
    <p:sldId id="3278" r:id="rId149"/>
    <p:sldId id="3247" r:id="rId150"/>
    <p:sldId id="3249" r:id="rId151"/>
    <p:sldId id="3250" r:id="rId152"/>
    <p:sldId id="3251" r:id="rId153"/>
    <p:sldId id="3281" r:id="rId154"/>
    <p:sldId id="3253" r:id="rId155"/>
    <p:sldId id="3254" r:id="rId156"/>
    <p:sldId id="3255" r:id="rId157"/>
    <p:sldId id="3256" r:id="rId158"/>
    <p:sldId id="3257" r:id="rId159"/>
    <p:sldId id="3258" r:id="rId160"/>
    <p:sldId id="3259" r:id="rId161"/>
    <p:sldId id="3260" r:id="rId162"/>
    <p:sldId id="3261" r:id="rId163"/>
    <p:sldId id="3262" r:id="rId164"/>
    <p:sldId id="3263" r:id="rId165"/>
    <p:sldId id="3289" r:id="rId166"/>
    <p:sldId id="3290" r:id="rId167"/>
    <p:sldId id="3264" r:id="rId168"/>
    <p:sldId id="3265" r:id="rId169"/>
    <p:sldId id="3288" r:id="rId170"/>
    <p:sldId id="3266" r:id="rId171"/>
    <p:sldId id="3282" r:id="rId172"/>
    <p:sldId id="3286" r:id="rId173"/>
    <p:sldId id="3287" r:id="rId174"/>
    <p:sldId id="3270" r:id="rId175"/>
    <p:sldId id="3271" r:id="rId176"/>
    <p:sldId id="3272" r:id="rId177"/>
    <p:sldId id="3273" r:id="rId178"/>
    <p:sldId id="3274" r:id="rId179"/>
    <p:sldId id="3275" r:id="rId180"/>
    <p:sldId id="3199" r:id="rId18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5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37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0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630" algn="l" defTabSz="91425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755" algn="l" defTabSz="91425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881" algn="l" defTabSz="91425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005" algn="l" defTabSz="91425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A4"/>
    <a:srgbClr val="40C1FF"/>
    <a:srgbClr val="86E0FF"/>
    <a:srgbClr val="F6E0AE"/>
    <a:srgbClr val="F6A137"/>
    <a:srgbClr val="DC9031"/>
    <a:srgbClr val="D28A2F"/>
    <a:srgbClr val="3A871A"/>
    <a:srgbClr val="3C871B"/>
    <a:srgbClr val="419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9" autoAdjust="0"/>
    <p:restoredTop sz="97282" autoAdjust="0"/>
  </p:normalViewPr>
  <p:slideViewPr>
    <p:cSldViewPr>
      <p:cViewPr varScale="1">
        <p:scale>
          <a:sx n="112" d="100"/>
          <a:sy n="112" d="100"/>
        </p:scale>
        <p:origin x="20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32" d="100"/>
        <a:sy n="132" d="100"/>
      </p:scale>
      <p:origin x="0" y="72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notesMaster" Target="notesMasters/notesMaster1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83" Type="http://schemas.openxmlformats.org/officeDocument/2006/relationships/handoutMaster" Target="handoutMasters/handoutMaster1.xml"/><Relationship Id="rId184" Type="http://schemas.openxmlformats.org/officeDocument/2006/relationships/presProps" Target="presProps.xml"/><Relationship Id="rId185" Type="http://schemas.openxmlformats.org/officeDocument/2006/relationships/viewProps" Target="viewProps.xml"/><Relationship Id="rId186" Type="http://schemas.openxmlformats.org/officeDocument/2006/relationships/theme" Target="theme/theme1.xml"/><Relationship Id="rId187" Type="http://schemas.openxmlformats.org/officeDocument/2006/relationships/tableStyles" Target="tableStyles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nlow:Dropbox:Caltech:slides-0904:power-1001:2015-data:EIA=2014-ElectricityNetGenerationBySourc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hydro</c:v>
          </c:tx>
          <c:spPr>
            <a:ln>
              <a:solidFill>
                <a:srgbClr val="FFA739"/>
              </a:solidFill>
            </a:ln>
          </c:spPr>
          <c:marker>
            <c:symbol val="none"/>
          </c:marker>
          <c:cat>
            <c:numRef>
              <c:f>'Monthly Data'!$A$394:$A$514</c:f>
              <c:numCache>
                <c:formatCode>yyyy\ mmmm</c:formatCode>
                <c:ptCount val="121"/>
                <c:pt idx="0">
                  <c:v>38261.0</c:v>
                </c:pt>
                <c:pt idx="1">
                  <c:v>38292.0</c:v>
                </c:pt>
                <c:pt idx="2">
                  <c:v>38322.0</c:v>
                </c:pt>
                <c:pt idx="3">
                  <c:v>38353.0</c:v>
                </c:pt>
                <c:pt idx="4">
                  <c:v>38384.0</c:v>
                </c:pt>
                <c:pt idx="5">
                  <c:v>38412.0</c:v>
                </c:pt>
                <c:pt idx="6">
                  <c:v>38443.0</c:v>
                </c:pt>
                <c:pt idx="7">
                  <c:v>38473.0</c:v>
                </c:pt>
                <c:pt idx="8">
                  <c:v>38504.0</c:v>
                </c:pt>
                <c:pt idx="9">
                  <c:v>38534.0</c:v>
                </c:pt>
                <c:pt idx="10">
                  <c:v>38565.0</c:v>
                </c:pt>
                <c:pt idx="11">
                  <c:v>38596.0</c:v>
                </c:pt>
                <c:pt idx="12">
                  <c:v>38626.0</c:v>
                </c:pt>
                <c:pt idx="13">
                  <c:v>38657.0</c:v>
                </c:pt>
                <c:pt idx="14">
                  <c:v>38687.0</c:v>
                </c:pt>
                <c:pt idx="15">
                  <c:v>38718.0</c:v>
                </c:pt>
                <c:pt idx="16">
                  <c:v>38749.0</c:v>
                </c:pt>
                <c:pt idx="17">
                  <c:v>38777.0</c:v>
                </c:pt>
                <c:pt idx="18">
                  <c:v>38808.0</c:v>
                </c:pt>
                <c:pt idx="19">
                  <c:v>38838.0</c:v>
                </c:pt>
                <c:pt idx="20">
                  <c:v>38869.0</c:v>
                </c:pt>
                <c:pt idx="21">
                  <c:v>38899.0</c:v>
                </c:pt>
                <c:pt idx="22">
                  <c:v>38930.0</c:v>
                </c:pt>
                <c:pt idx="23">
                  <c:v>38961.0</c:v>
                </c:pt>
                <c:pt idx="24">
                  <c:v>38991.0</c:v>
                </c:pt>
                <c:pt idx="25">
                  <c:v>39022.0</c:v>
                </c:pt>
                <c:pt idx="26">
                  <c:v>39052.0</c:v>
                </c:pt>
                <c:pt idx="27">
                  <c:v>39083.0</c:v>
                </c:pt>
                <c:pt idx="28">
                  <c:v>39114.0</c:v>
                </c:pt>
                <c:pt idx="29">
                  <c:v>39142.0</c:v>
                </c:pt>
                <c:pt idx="30">
                  <c:v>39173.0</c:v>
                </c:pt>
                <c:pt idx="31">
                  <c:v>39203.0</c:v>
                </c:pt>
                <c:pt idx="32">
                  <c:v>39234.0</c:v>
                </c:pt>
                <c:pt idx="33">
                  <c:v>39264.0</c:v>
                </c:pt>
                <c:pt idx="34">
                  <c:v>39295.0</c:v>
                </c:pt>
                <c:pt idx="35">
                  <c:v>39326.0</c:v>
                </c:pt>
                <c:pt idx="36">
                  <c:v>39356.0</c:v>
                </c:pt>
                <c:pt idx="37">
                  <c:v>39387.0</c:v>
                </c:pt>
                <c:pt idx="38">
                  <c:v>39417.0</c:v>
                </c:pt>
                <c:pt idx="39">
                  <c:v>39448.0</c:v>
                </c:pt>
                <c:pt idx="40">
                  <c:v>39479.0</c:v>
                </c:pt>
                <c:pt idx="41">
                  <c:v>39508.0</c:v>
                </c:pt>
                <c:pt idx="42">
                  <c:v>39539.0</c:v>
                </c:pt>
                <c:pt idx="43">
                  <c:v>39569.0</c:v>
                </c:pt>
                <c:pt idx="44">
                  <c:v>39600.0</c:v>
                </c:pt>
                <c:pt idx="45">
                  <c:v>39630.0</c:v>
                </c:pt>
                <c:pt idx="46">
                  <c:v>39661.0</c:v>
                </c:pt>
                <c:pt idx="47">
                  <c:v>39692.0</c:v>
                </c:pt>
                <c:pt idx="48">
                  <c:v>39722.0</c:v>
                </c:pt>
                <c:pt idx="49">
                  <c:v>39753.0</c:v>
                </c:pt>
                <c:pt idx="50">
                  <c:v>39783.0</c:v>
                </c:pt>
                <c:pt idx="51">
                  <c:v>39814.0</c:v>
                </c:pt>
                <c:pt idx="52">
                  <c:v>39845.0</c:v>
                </c:pt>
                <c:pt idx="53">
                  <c:v>39873.0</c:v>
                </c:pt>
                <c:pt idx="54">
                  <c:v>39904.0</c:v>
                </c:pt>
                <c:pt idx="55">
                  <c:v>39934.0</c:v>
                </c:pt>
                <c:pt idx="56">
                  <c:v>39965.0</c:v>
                </c:pt>
                <c:pt idx="57">
                  <c:v>39995.0</c:v>
                </c:pt>
                <c:pt idx="58">
                  <c:v>40026.0</c:v>
                </c:pt>
                <c:pt idx="59">
                  <c:v>40057.0</c:v>
                </c:pt>
                <c:pt idx="60">
                  <c:v>40087.0</c:v>
                </c:pt>
                <c:pt idx="61">
                  <c:v>40118.0</c:v>
                </c:pt>
                <c:pt idx="62">
                  <c:v>40148.0</c:v>
                </c:pt>
                <c:pt idx="63">
                  <c:v>40179.0</c:v>
                </c:pt>
                <c:pt idx="64">
                  <c:v>40210.0</c:v>
                </c:pt>
                <c:pt idx="65">
                  <c:v>40238.0</c:v>
                </c:pt>
                <c:pt idx="66">
                  <c:v>40269.0</c:v>
                </c:pt>
                <c:pt idx="67">
                  <c:v>40299.0</c:v>
                </c:pt>
                <c:pt idx="68">
                  <c:v>40330.0</c:v>
                </c:pt>
                <c:pt idx="69">
                  <c:v>40360.0</c:v>
                </c:pt>
                <c:pt idx="70">
                  <c:v>40391.0</c:v>
                </c:pt>
                <c:pt idx="71">
                  <c:v>40422.0</c:v>
                </c:pt>
                <c:pt idx="72">
                  <c:v>40452.0</c:v>
                </c:pt>
                <c:pt idx="73">
                  <c:v>40483.0</c:v>
                </c:pt>
                <c:pt idx="74">
                  <c:v>40513.0</c:v>
                </c:pt>
                <c:pt idx="75">
                  <c:v>40544.0</c:v>
                </c:pt>
                <c:pt idx="76">
                  <c:v>40575.0</c:v>
                </c:pt>
                <c:pt idx="77">
                  <c:v>40603.0</c:v>
                </c:pt>
                <c:pt idx="78">
                  <c:v>40634.0</c:v>
                </c:pt>
                <c:pt idx="79">
                  <c:v>40664.0</c:v>
                </c:pt>
                <c:pt idx="80">
                  <c:v>40695.0</c:v>
                </c:pt>
                <c:pt idx="81">
                  <c:v>40725.0</c:v>
                </c:pt>
                <c:pt idx="82">
                  <c:v>40756.0</c:v>
                </c:pt>
                <c:pt idx="83">
                  <c:v>40787.0</c:v>
                </c:pt>
                <c:pt idx="84">
                  <c:v>40817.0</c:v>
                </c:pt>
                <c:pt idx="85">
                  <c:v>40848.0</c:v>
                </c:pt>
                <c:pt idx="86">
                  <c:v>40878.0</c:v>
                </c:pt>
                <c:pt idx="87">
                  <c:v>40909.0</c:v>
                </c:pt>
                <c:pt idx="88">
                  <c:v>40940.0</c:v>
                </c:pt>
                <c:pt idx="89">
                  <c:v>40969.0</c:v>
                </c:pt>
                <c:pt idx="90">
                  <c:v>41000.0</c:v>
                </c:pt>
                <c:pt idx="91">
                  <c:v>41030.0</c:v>
                </c:pt>
                <c:pt idx="92">
                  <c:v>41061.0</c:v>
                </c:pt>
                <c:pt idx="93">
                  <c:v>41091.0</c:v>
                </c:pt>
                <c:pt idx="94">
                  <c:v>41122.0</c:v>
                </c:pt>
                <c:pt idx="95">
                  <c:v>41153.0</c:v>
                </c:pt>
                <c:pt idx="96">
                  <c:v>41183.0</c:v>
                </c:pt>
                <c:pt idx="97">
                  <c:v>41214.0</c:v>
                </c:pt>
                <c:pt idx="98">
                  <c:v>41244.0</c:v>
                </c:pt>
                <c:pt idx="99">
                  <c:v>41275.0</c:v>
                </c:pt>
                <c:pt idx="100">
                  <c:v>41306.0</c:v>
                </c:pt>
                <c:pt idx="101">
                  <c:v>41334.0</c:v>
                </c:pt>
                <c:pt idx="102">
                  <c:v>41365.0</c:v>
                </c:pt>
                <c:pt idx="103">
                  <c:v>41395.0</c:v>
                </c:pt>
                <c:pt idx="104">
                  <c:v>41426.0</c:v>
                </c:pt>
                <c:pt idx="105">
                  <c:v>41456.0</c:v>
                </c:pt>
                <c:pt idx="106">
                  <c:v>41487.0</c:v>
                </c:pt>
                <c:pt idx="107">
                  <c:v>41518.0</c:v>
                </c:pt>
                <c:pt idx="108">
                  <c:v>41548.0</c:v>
                </c:pt>
                <c:pt idx="109">
                  <c:v>41579.0</c:v>
                </c:pt>
                <c:pt idx="110">
                  <c:v>41609.0</c:v>
                </c:pt>
                <c:pt idx="111">
                  <c:v>41640.0</c:v>
                </c:pt>
                <c:pt idx="112">
                  <c:v>41671.0</c:v>
                </c:pt>
                <c:pt idx="113">
                  <c:v>41699.0</c:v>
                </c:pt>
                <c:pt idx="114">
                  <c:v>41730.0</c:v>
                </c:pt>
                <c:pt idx="115">
                  <c:v>41760.0</c:v>
                </c:pt>
                <c:pt idx="116">
                  <c:v>41791.0</c:v>
                </c:pt>
                <c:pt idx="117">
                  <c:v>41821.0</c:v>
                </c:pt>
                <c:pt idx="118">
                  <c:v>41852.0</c:v>
                </c:pt>
                <c:pt idx="119">
                  <c:v>41883.0</c:v>
                </c:pt>
                <c:pt idx="120">
                  <c:v>41913.0</c:v>
                </c:pt>
              </c:numCache>
            </c:numRef>
          </c:cat>
          <c:val>
            <c:numRef>
              <c:f>'Monthly Data'!$K$394:$K$514</c:f>
              <c:numCache>
                <c:formatCode>0.00%</c:formatCode>
                <c:ptCount val="121"/>
                <c:pt idx="0">
                  <c:v>0.0603705602092017</c:v>
                </c:pt>
                <c:pt idx="1">
                  <c:v>0.0693047234467638</c:v>
                </c:pt>
                <c:pt idx="2">
                  <c:v>0.0766511891752372</c:v>
                </c:pt>
                <c:pt idx="3">
                  <c:v>0.0707392813471211</c:v>
                </c:pt>
                <c:pt idx="4">
                  <c:v>0.0723844258844939</c:v>
                </c:pt>
                <c:pt idx="5">
                  <c:v>0.0722490788049262</c:v>
                </c:pt>
                <c:pt idx="6">
                  <c:v>0.0796317443148696</c:v>
                </c:pt>
                <c:pt idx="7">
                  <c:v>0.0865813759705983</c:v>
                </c:pt>
                <c:pt idx="8">
                  <c:v>0.0736460789039924</c:v>
                </c:pt>
                <c:pt idx="9">
                  <c:v>0.0645253034918904</c:v>
                </c:pt>
                <c:pt idx="10">
                  <c:v>0.0532563904094388</c:v>
                </c:pt>
                <c:pt idx="11">
                  <c:v>0.0495796728504957</c:v>
                </c:pt>
                <c:pt idx="12">
                  <c:v>0.0569104871876466</c:v>
                </c:pt>
                <c:pt idx="13">
                  <c:v>0.063220205086427</c:v>
                </c:pt>
                <c:pt idx="14">
                  <c:v>0.063605541161923</c:v>
                </c:pt>
                <c:pt idx="15">
                  <c:v>0.083480936987764</c:v>
                </c:pt>
                <c:pt idx="16">
                  <c:v>0.0805694421202405</c:v>
                </c:pt>
                <c:pt idx="17">
                  <c:v>0.0772585713667188</c:v>
                </c:pt>
                <c:pt idx="18">
                  <c:v>0.0958700975704275</c:v>
                </c:pt>
                <c:pt idx="19">
                  <c:v>0.0932153407052184</c:v>
                </c:pt>
                <c:pt idx="20">
                  <c:v>0.0816924737876234</c:v>
                </c:pt>
                <c:pt idx="21">
                  <c:v>0.0619836821961406</c:v>
                </c:pt>
                <c:pt idx="22">
                  <c:v>0.0532867835607144</c:v>
                </c:pt>
                <c:pt idx="23">
                  <c:v>0.0518029976095459</c:v>
                </c:pt>
                <c:pt idx="24">
                  <c:v>0.0530376940841872</c:v>
                </c:pt>
                <c:pt idx="25">
                  <c:v>0.0655705782761641</c:v>
                </c:pt>
                <c:pt idx="26">
                  <c:v>0.0642195270114646</c:v>
                </c:pt>
                <c:pt idx="27">
                  <c:v>0.0736702127998104</c:v>
                </c:pt>
                <c:pt idx="28">
                  <c:v>0.0574408635054262</c:v>
                </c:pt>
                <c:pt idx="29">
                  <c:v>0.0753997637160848</c:v>
                </c:pt>
                <c:pt idx="30">
                  <c:v>0.0788132377830982</c:v>
                </c:pt>
                <c:pt idx="31">
                  <c:v>0.0788817639130682</c:v>
                </c:pt>
                <c:pt idx="32">
                  <c:v>0.0628981426485411</c:v>
                </c:pt>
                <c:pt idx="33">
                  <c:v>0.0571623857675976</c:v>
                </c:pt>
                <c:pt idx="34">
                  <c:v>0.0472752701438538</c:v>
                </c:pt>
                <c:pt idx="35">
                  <c:v>0.0414822356326689</c:v>
                </c:pt>
                <c:pt idx="36">
                  <c:v>0.0444851118987221</c:v>
                </c:pt>
                <c:pt idx="37">
                  <c:v>0.049926539435881</c:v>
                </c:pt>
                <c:pt idx="38">
                  <c:v>0.0529661771006826</c:v>
                </c:pt>
                <c:pt idx="39">
                  <c:v>0.0572430328617207</c:v>
                </c:pt>
                <c:pt idx="40">
                  <c:v>0.0577931791189679</c:v>
                </c:pt>
                <c:pt idx="41">
                  <c:v>0.0667496781334187</c:v>
                </c:pt>
                <c:pt idx="42">
                  <c:v>0.0726919711197714</c:v>
                </c:pt>
                <c:pt idx="43">
                  <c:v>0.0836943337222035</c:v>
                </c:pt>
                <c:pt idx="44">
                  <c:v>0.0782008069721669</c:v>
                </c:pt>
                <c:pt idx="45">
                  <c:v>0.0634278100974331</c:v>
                </c:pt>
                <c:pt idx="46">
                  <c:v>0.054575840158697</c:v>
                </c:pt>
                <c:pt idx="47">
                  <c:v>0.0478565260745309</c:v>
                </c:pt>
                <c:pt idx="48">
                  <c:v>0.0485640277338618</c:v>
                </c:pt>
                <c:pt idx="49">
                  <c:v>0.0505341846734404</c:v>
                </c:pt>
                <c:pt idx="50">
                  <c:v>0.0606618113274864</c:v>
                </c:pt>
                <c:pt idx="51">
                  <c:v>0.0661712205207547</c:v>
                </c:pt>
                <c:pt idx="52">
                  <c:v>0.0591983317294</c:v>
                </c:pt>
                <c:pt idx="53">
                  <c:v>0.070274454946927</c:v>
                </c:pt>
                <c:pt idx="54">
                  <c:v>0.0890034237562969</c:v>
                </c:pt>
                <c:pt idx="55">
                  <c:v>0.0949537341203766</c:v>
                </c:pt>
                <c:pt idx="56">
                  <c:v>0.0840865872067736</c:v>
                </c:pt>
                <c:pt idx="57">
                  <c:v>0.0627707313908625</c:v>
                </c:pt>
                <c:pt idx="58">
                  <c:v>0.051362321545539</c:v>
                </c:pt>
                <c:pt idx="59">
                  <c:v>0.0530197970430183</c:v>
                </c:pt>
                <c:pt idx="60">
                  <c:v>0.0641318594679388</c:v>
                </c:pt>
                <c:pt idx="61">
                  <c:v>0.0708201135086468</c:v>
                </c:pt>
                <c:pt idx="62">
                  <c:v>0.070554331829242</c:v>
                </c:pt>
                <c:pt idx="63">
                  <c:v>0.0620103271145188</c:v>
                </c:pt>
                <c:pt idx="64">
                  <c:v>0.0643966021244855</c:v>
                </c:pt>
                <c:pt idx="65">
                  <c:v>0.0669052788431242</c:v>
                </c:pt>
                <c:pt idx="66">
                  <c:v>0.0663538844255324</c:v>
                </c:pt>
                <c:pt idx="67">
                  <c:v>0.0764758348393871</c:v>
                </c:pt>
                <c:pt idx="68">
                  <c:v>0.0794492986814294</c:v>
                </c:pt>
                <c:pt idx="69">
                  <c:v>0.0598370484390718</c:v>
                </c:pt>
                <c:pt idx="70">
                  <c:v>0.0492052131489419</c:v>
                </c:pt>
                <c:pt idx="71">
                  <c:v>0.0498929255397905</c:v>
                </c:pt>
                <c:pt idx="72">
                  <c:v>0.0574270470184155</c:v>
                </c:pt>
                <c:pt idx="73">
                  <c:v>0.0639246224503608</c:v>
                </c:pt>
                <c:pt idx="74">
                  <c:v>0.0639819115193215</c:v>
                </c:pt>
                <c:pt idx="75">
                  <c:v>0.0703584226072864</c:v>
                </c:pt>
                <c:pt idx="76">
                  <c:v>0.0770653961066937</c:v>
                </c:pt>
                <c:pt idx="77">
                  <c:v>0.097689048864654</c:v>
                </c:pt>
                <c:pt idx="78">
                  <c:v>0.103155530143506</c:v>
                </c:pt>
                <c:pt idx="79">
                  <c:v>0.100692468003982</c:v>
                </c:pt>
                <c:pt idx="80">
                  <c:v>0.087432287236226</c:v>
                </c:pt>
                <c:pt idx="81">
                  <c:v>0.074719790649351</c:v>
                </c:pt>
                <c:pt idx="82">
                  <c:v>0.0633772715526996</c:v>
                </c:pt>
                <c:pt idx="83">
                  <c:v>0.0632601681504997</c:v>
                </c:pt>
                <c:pt idx="84">
                  <c:v>0.0640994036044956</c:v>
                </c:pt>
                <c:pt idx="85">
                  <c:v>0.0680051971351535</c:v>
                </c:pt>
                <c:pt idx="86">
                  <c:v>0.0706853853358747</c:v>
                </c:pt>
                <c:pt idx="87">
                  <c:v>0.068056723961819</c:v>
                </c:pt>
                <c:pt idx="88">
                  <c:v>0.0655595171935743</c:v>
                </c:pt>
                <c:pt idx="89">
                  <c:v>0.0838218295816072</c:v>
                </c:pt>
                <c:pt idx="90">
                  <c:v>0.0890637228251923</c:v>
                </c:pt>
                <c:pt idx="91">
                  <c:v>0.0851144557118316</c:v>
                </c:pt>
                <c:pt idx="92">
                  <c:v>0.0738825357478039</c:v>
                </c:pt>
                <c:pt idx="93">
                  <c:v>0.0638898828375734</c:v>
                </c:pt>
                <c:pt idx="94">
                  <c:v>0.0582108674842469</c:v>
                </c:pt>
                <c:pt idx="95">
                  <c:v>0.0526136451767962</c:v>
                </c:pt>
                <c:pt idx="96">
                  <c:v>0.0529458335309637</c:v>
                </c:pt>
                <c:pt idx="97">
                  <c:v>0.0612218313824198</c:v>
                </c:pt>
                <c:pt idx="98">
                  <c:v>0.0686828959529704</c:v>
                </c:pt>
                <c:pt idx="99">
                  <c:v>0.0720650978596824</c:v>
                </c:pt>
                <c:pt idx="100">
                  <c:v>0.0662855433678166</c:v>
                </c:pt>
                <c:pt idx="101">
                  <c:v>0.0634915052309352</c:v>
                </c:pt>
                <c:pt idx="102">
                  <c:v>0.0830594323894987</c:v>
                </c:pt>
                <c:pt idx="103">
                  <c:v>0.0887065722534511</c:v>
                </c:pt>
                <c:pt idx="104">
                  <c:v>0.0766608900996193</c:v>
                </c:pt>
                <c:pt idx="105">
                  <c:v>0.0691734678695775</c:v>
                </c:pt>
                <c:pt idx="106">
                  <c:v>0.0565453670466998</c:v>
                </c:pt>
                <c:pt idx="107">
                  <c:v>0.0497496762131088</c:v>
                </c:pt>
                <c:pt idx="108">
                  <c:v>0.0549967233822991</c:v>
                </c:pt>
                <c:pt idx="109">
                  <c:v>0.0565152437242939</c:v>
                </c:pt>
                <c:pt idx="110">
                  <c:v>0.0605144759427109</c:v>
                </c:pt>
                <c:pt idx="111">
                  <c:v>0.0573330705739429</c:v>
                </c:pt>
                <c:pt idx="112">
                  <c:v>0.0538521185916996</c:v>
                </c:pt>
                <c:pt idx="113">
                  <c:v>0.0731116903528565</c:v>
                </c:pt>
                <c:pt idx="114">
                  <c:v>0.0844933557004475</c:v>
                </c:pt>
                <c:pt idx="115">
                  <c:v>0.0816792515724305</c:v>
                </c:pt>
                <c:pt idx="116">
                  <c:v>0.072333819656486</c:v>
                </c:pt>
                <c:pt idx="117">
                  <c:v>0.0630609120282518</c:v>
                </c:pt>
                <c:pt idx="118">
                  <c:v>0.051593767664794</c:v>
                </c:pt>
                <c:pt idx="119">
                  <c:v>0.0469085355239371</c:v>
                </c:pt>
                <c:pt idx="120">
                  <c:v>0.05430586775261</c:v>
                </c:pt>
              </c:numCache>
            </c:numRef>
          </c:val>
          <c:smooth val="0"/>
        </c:ser>
        <c:ser>
          <c:idx val="1"/>
          <c:order val="1"/>
          <c:tx>
            <c:v>solar</c:v>
          </c:tx>
          <c:marker>
            <c:symbol val="none"/>
          </c:marker>
          <c:cat>
            <c:numRef>
              <c:f>'Monthly Data'!$A$394:$A$514</c:f>
              <c:numCache>
                <c:formatCode>yyyy\ mmmm</c:formatCode>
                <c:ptCount val="121"/>
                <c:pt idx="0">
                  <c:v>38261.0</c:v>
                </c:pt>
                <c:pt idx="1">
                  <c:v>38292.0</c:v>
                </c:pt>
                <c:pt idx="2">
                  <c:v>38322.0</c:v>
                </c:pt>
                <c:pt idx="3">
                  <c:v>38353.0</c:v>
                </c:pt>
                <c:pt idx="4">
                  <c:v>38384.0</c:v>
                </c:pt>
                <c:pt idx="5">
                  <c:v>38412.0</c:v>
                </c:pt>
                <c:pt idx="6">
                  <c:v>38443.0</c:v>
                </c:pt>
                <c:pt idx="7">
                  <c:v>38473.0</c:v>
                </c:pt>
                <c:pt idx="8">
                  <c:v>38504.0</c:v>
                </c:pt>
                <c:pt idx="9">
                  <c:v>38534.0</c:v>
                </c:pt>
                <c:pt idx="10">
                  <c:v>38565.0</c:v>
                </c:pt>
                <c:pt idx="11">
                  <c:v>38596.0</c:v>
                </c:pt>
                <c:pt idx="12">
                  <c:v>38626.0</c:v>
                </c:pt>
                <c:pt idx="13">
                  <c:v>38657.0</c:v>
                </c:pt>
                <c:pt idx="14">
                  <c:v>38687.0</c:v>
                </c:pt>
                <c:pt idx="15">
                  <c:v>38718.0</c:v>
                </c:pt>
                <c:pt idx="16">
                  <c:v>38749.0</c:v>
                </c:pt>
                <c:pt idx="17">
                  <c:v>38777.0</c:v>
                </c:pt>
                <c:pt idx="18">
                  <c:v>38808.0</c:v>
                </c:pt>
                <c:pt idx="19">
                  <c:v>38838.0</c:v>
                </c:pt>
                <c:pt idx="20">
                  <c:v>38869.0</c:v>
                </c:pt>
                <c:pt idx="21">
                  <c:v>38899.0</c:v>
                </c:pt>
                <c:pt idx="22">
                  <c:v>38930.0</c:v>
                </c:pt>
                <c:pt idx="23">
                  <c:v>38961.0</c:v>
                </c:pt>
                <c:pt idx="24">
                  <c:v>38991.0</c:v>
                </c:pt>
                <c:pt idx="25">
                  <c:v>39022.0</c:v>
                </c:pt>
                <c:pt idx="26">
                  <c:v>39052.0</c:v>
                </c:pt>
                <c:pt idx="27">
                  <c:v>39083.0</c:v>
                </c:pt>
                <c:pt idx="28">
                  <c:v>39114.0</c:v>
                </c:pt>
                <c:pt idx="29">
                  <c:v>39142.0</c:v>
                </c:pt>
                <c:pt idx="30">
                  <c:v>39173.0</c:v>
                </c:pt>
                <c:pt idx="31">
                  <c:v>39203.0</c:v>
                </c:pt>
                <c:pt idx="32">
                  <c:v>39234.0</c:v>
                </c:pt>
                <c:pt idx="33">
                  <c:v>39264.0</c:v>
                </c:pt>
                <c:pt idx="34">
                  <c:v>39295.0</c:v>
                </c:pt>
                <c:pt idx="35">
                  <c:v>39326.0</c:v>
                </c:pt>
                <c:pt idx="36">
                  <c:v>39356.0</c:v>
                </c:pt>
                <c:pt idx="37">
                  <c:v>39387.0</c:v>
                </c:pt>
                <c:pt idx="38">
                  <c:v>39417.0</c:v>
                </c:pt>
                <c:pt idx="39">
                  <c:v>39448.0</c:v>
                </c:pt>
                <c:pt idx="40">
                  <c:v>39479.0</c:v>
                </c:pt>
                <c:pt idx="41">
                  <c:v>39508.0</c:v>
                </c:pt>
                <c:pt idx="42">
                  <c:v>39539.0</c:v>
                </c:pt>
                <c:pt idx="43">
                  <c:v>39569.0</c:v>
                </c:pt>
                <c:pt idx="44">
                  <c:v>39600.0</c:v>
                </c:pt>
                <c:pt idx="45">
                  <c:v>39630.0</c:v>
                </c:pt>
                <c:pt idx="46">
                  <c:v>39661.0</c:v>
                </c:pt>
                <c:pt idx="47">
                  <c:v>39692.0</c:v>
                </c:pt>
                <c:pt idx="48">
                  <c:v>39722.0</c:v>
                </c:pt>
                <c:pt idx="49">
                  <c:v>39753.0</c:v>
                </c:pt>
                <c:pt idx="50">
                  <c:v>39783.0</c:v>
                </c:pt>
                <c:pt idx="51">
                  <c:v>39814.0</c:v>
                </c:pt>
                <c:pt idx="52">
                  <c:v>39845.0</c:v>
                </c:pt>
                <c:pt idx="53">
                  <c:v>39873.0</c:v>
                </c:pt>
                <c:pt idx="54">
                  <c:v>39904.0</c:v>
                </c:pt>
                <c:pt idx="55">
                  <c:v>39934.0</c:v>
                </c:pt>
                <c:pt idx="56">
                  <c:v>39965.0</c:v>
                </c:pt>
                <c:pt idx="57">
                  <c:v>39995.0</c:v>
                </c:pt>
                <c:pt idx="58">
                  <c:v>40026.0</c:v>
                </c:pt>
                <c:pt idx="59">
                  <c:v>40057.0</c:v>
                </c:pt>
                <c:pt idx="60">
                  <c:v>40087.0</c:v>
                </c:pt>
                <c:pt idx="61">
                  <c:v>40118.0</c:v>
                </c:pt>
                <c:pt idx="62">
                  <c:v>40148.0</c:v>
                </c:pt>
                <c:pt idx="63">
                  <c:v>40179.0</c:v>
                </c:pt>
                <c:pt idx="64">
                  <c:v>40210.0</c:v>
                </c:pt>
                <c:pt idx="65">
                  <c:v>40238.0</c:v>
                </c:pt>
                <c:pt idx="66">
                  <c:v>40269.0</c:v>
                </c:pt>
                <c:pt idx="67">
                  <c:v>40299.0</c:v>
                </c:pt>
                <c:pt idx="68">
                  <c:v>40330.0</c:v>
                </c:pt>
                <c:pt idx="69">
                  <c:v>40360.0</c:v>
                </c:pt>
                <c:pt idx="70">
                  <c:v>40391.0</c:v>
                </c:pt>
                <c:pt idx="71">
                  <c:v>40422.0</c:v>
                </c:pt>
                <c:pt idx="72">
                  <c:v>40452.0</c:v>
                </c:pt>
                <c:pt idx="73">
                  <c:v>40483.0</c:v>
                </c:pt>
                <c:pt idx="74">
                  <c:v>40513.0</c:v>
                </c:pt>
                <c:pt idx="75">
                  <c:v>40544.0</c:v>
                </c:pt>
                <c:pt idx="76">
                  <c:v>40575.0</c:v>
                </c:pt>
                <c:pt idx="77">
                  <c:v>40603.0</c:v>
                </c:pt>
                <c:pt idx="78">
                  <c:v>40634.0</c:v>
                </c:pt>
                <c:pt idx="79">
                  <c:v>40664.0</c:v>
                </c:pt>
                <c:pt idx="80">
                  <c:v>40695.0</c:v>
                </c:pt>
                <c:pt idx="81">
                  <c:v>40725.0</c:v>
                </c:pt>
                <c:pt idx="82">
                  <c:v>40756.0</c:v>
                </c:pt>
                <c:pt idx="83">
                  <c:v>40787.0</c:v>
                </c:pt>
                <c:pt idx="84">
                  <c:v>40817.0</c:v>
                </c:pt>
                <c:pt idx="85">
                  <c:v>40848.0</c:v>
                </c:pt>
                <c:pt idx="86">
                  <c:v>40878.0</c:v>
                </c:pt>
                <c:pt idx="87">
                  <c:v>40909.0</c:v>
                </c:pt>
                <c:pt idx="88">
                  <c:v>40940.0</c:v>
                </c:pt>
                <c:pt idx="89">
                  <c:v>40969.0</c:v>
                </c:pt>
                <c:pt idx="90">
                  <c:v>41000.0</c:v>
                </c:pt>
                <c:pt idx="91">
                  <c:v>41030.0</c:v>
                </c:pt>
                <c:pt idx="92">
                  <c:v>41061.0</c:v>
                </c:pt>
                <c:pt idx="93">
                  <c:v>41091.0</c:v>
                </c:pt>
                <c:pt idx="94">
                  <c:v>41122.0</c:v>
                </c:pt>
                <c:pt idx="95">
                  <c:v>41153.0</c:v>
                </c:pt>
                <c:pt idx="96">
                  <c:v>41183.0</c:v>
                </c:pt>
                <c:pt idx="97">
                  <c:v>41214.0</c:v>
                </c:pt>
                <c:pt idx="98">
                  <c:v>41244.0</c:v>
                </c:pt>
                <c:pt idx="99">
                  <c:v>41275.0</c:v>
                </c:pt>
                <c:pt idx="100">
                  <c:v>41306.0</c:v>
                </c:pt>
                <c:pt idx="101">
                  <c:v>41334.0</c:v>
                </c:pt>
                <c:pt idx="102">
                  <c:v>41365.0</c:v>
                </c:pt>
                <c:pt idx="103">
                  <c:v>41395.0</c:v>
                </c:pt>
                <c:pt idx="104">
                  <c:v>41426.0</c:v>
                </c:pt>
                <c:pt idx="105">
                  <c:v>41456.0</c:v>
                </c:pt>
                <c:pt idx="106">
                  <c:v>41487.0</c:v>
                </c:pt>
                <c:pt idx="107">
                  <c:v>41518.0</c:v>
                </c:pt>
                <c:pt idx="108">
                  <c:v>41548.0</c:v>
                </c:pt>
                <c:pt idx="109">
                  <c:v>41579.0</c:v>
                </c:pt>
                <c:pt idx="110">
                  <c:v>41609.0</c:v>
                </c:pt>
                <c:pt idx="111">
                  <c:v>41640.0</c:v>
                </c:pt>
                <c:pt idx="112">
                  <c:v>41671.0</c:v>
                </c:pt>
                <c:pt idx="113">
                  <c:v>41699.0</c:v>
                </c:pt>
                <c:pt idx="114">
                  <c:v>41730.0</c:v>
                </c:pt>
                <c:pt idx="115">
                  <c:v>41760.0</c:v>
                </c:pt>
                <c:pt idx="116">
                  <c:v>41791.0</c:v>
                </c:pt>
                <c:pt idx="117">
                  <c:v>41821.0</c:v>
                </c:pt>
                <c:pt idx="118">
                  <c:v>41852.0</c:v>
                </c:pt>
                <c:pt idx="119">
                  <c:v>41883.0</c:v>
                </c:pt>
                <c:pt idx="120">
                  <c:v>41913.0</c:v>
                </c:pt>
              </c:numCache>
            </c:numRef>
          </c:cat>
          <c:val>
            <c:numRef>
              <c:f>'Monthly Data'!$P$394:$P$514</c:f>
              <c:numCache>
                <c:formatCode>0.00%</c:formatCode>
                <c:ptCount val="121"/>
                <c:pt idx="0">
                  <c:v>0.00010728428892816</c:v>
                </c:pt>
                <c:pt idx="1">
                  <c:v>5.07842973019616E-5</c:v>
                </c:pt>
                <c:pt idx="2">
                  <c:v>2.26876625669503E-5</c:v>
                </c:pt>
                <c:pt idx="3">
                  <c:v>2.5262191927125E-5</c:v>
                </c:pt>
                <c:pt idx="4">
                  <c:v>4.38257492497931E-5</c:v>
                </c:pt>
                <c:pt idx="5">
                  <c:v>0.000120195322928044</c:v>
                </c:pt>
                <c:pt idx="6">
                  <c:v>0.000201210516282501</c:v>
                </c:pt>
                <c:pt idx="7">
                  <c:v>0.000257577783631297</c:v>
                </c:pt>
                <c:pt idx="8">
                  <c:v>0.000243285401559334</c:v>
                </c:pt>
                <c:pt idx="9">
                  <c:v>0.000179800403926831</c:v>
                </c:pt>
                <c:pt idx="10">
                  <c:v>0.000187299038004038</c:v>
                </c:pt>
                <c:pt idx="11">
                  <c:v>0.000174485705254028</c:v>
                </c:pt>
                <c:pt idx="12">
                  <c:v>0.000119043132533322</c:v>
                </c:pt>
                <c:pt idx="13">
                  <c:v>4.1667315115279E-5</c:v>
                </c:pt>
                <c:pt idx="14">
                  <c:v>8.02353176327918E-6</c:v>
                </c:pt>
                <c:pt idx="15">
                  <c:v>3.9357052839702E-5</c:v>
                </c:pt>
                <c:pt idx="16">
                  <c:v>6.35563791417029E-5</c:v>
                </c:pt>
                <c:pt idx="17">
                  <c:v>0.000104803504410319</c:v>
                </c:pt>
                <c:pt idx="18">
                  <c:v>0.000174828228093246</c:v>
                </c:pt>
                <c:pt idx="19">
                  <c:v>0.000213949391433682</c:v>
                </c:pt>
                <c:pt idx="20">
                  <c:v>0.000191352436867052</c:v>
                </c:pt>
                <c:pt idx="21">
                  <c:v>0.000150226306882069</c:v>
                </c:pt>
                <c:pt idx="22">
                  <c:v>0.000203532675694365</c:v>
                </c:pt>
                <c:pt idx="23">
                  <c:v>0.000162593389069648</c:v>
                </c:pt>
                <c:pt idx="24">
                  <c:v>0.000100392735772828</c:v>
                </c:pt>
                <c:pt idx="25">
                  <c:v>5.0737674880419E-5</c:v>
                </c:pt>
                <c:pt idx="26">
                  <c:v>8.06760381990603E-6</c:v>
                </c:pt>
                <c:pt idx="27">
                  <c:v>3.63249518405163E-5</c:v>
                </c:pt>
                <c:pt idx="28">
                  <c:v>5.95364801630119E-5</c:v>
                </c:pt>
                <c:pt idx="29">
                  <c:v>0.000151302187198119</c:v>
                </c:pt>
                <c:pt idx="30">
                  <c:v>0.000179672642673419</c:v>
                </c:pt>
                <c:pt idx="31">
                  <c:v>0.000254970614146112</c:v>
                </c:pt>
                <c:pt idx="32">
                  <c:v>0.000232823885645513</c:v>
                </c:pt>
                <c:pt idx="33">
                  <c:v>0.000218177093446251</c:v>
                </c:pt>
                <c:pt idx="34">
                  <c:v>0.000178197238873815</c:v>
                </c:pt>
                <c:pt idx="35">
                  <c:v>0.000191933507290918</c:v>
                </c:pt>
                <c:pt idx="36">
                  <c:v>0.000148017793619043</c:v>
                </c:pt>
                <c:pt idx="37">
                  <c:v>7.73696378510378E-5</c:v>
                </c:pt>
                <c:pt idx="38">
                  <c:v>1.5599627007778E-5</c:v>
                </c:pt>
                <c:pt idx="39">
                  <c:v>4.48734724413918E-5</c:v>
                </c:pt>
                <c:pt idx="40">
                  <c:v>0.000110247256063082</c:v>
                </c:pt>
                <c:pt idx="41">
                  <c:v>0.00022980018627369</c:v>
                </c:pt>
                <c:pt idx="42">
                  <c:v>0.000307786083594499</c:v>
                </c:pt>
                <c:pt idx="43">
                  <c:v>0.000303599010323307</c:v>
                </c:pt>
                <c:pt idx="44">
                  <c:v>0.000343502812115023</c:v>
                </c:pt>
                <c:pt idx="45">
                  <c:v>0.000275199571935825</c:v>
                </c:pt>
                <c:pt idx="46">
                  <c:v>0.00027065705551762</c:v>
                </c:pt>
                <c:pt idx="47">
                  <c:v>0.000273910134390996</c:v>
                </c:pt>
                <c:pt idx="48">
                  <c:v>0.000189117885688973</c:v>
                </c:pt>
                <c:pt idx="49">
                  <c:v>9.30441856252016E-5</c:v>
                </c:pt>
                <c:pt idx="50">
                  <c:v>5.43387463665343E-5</c:v>
                </c:pt>
                <c:pt idx="51">
                  <c:v>2.02539412676718E-5</c:v>
                </c:pt>
                <c:pt idx="52">
                  <c:v>0.00010118070813986</c:v>
                </c:pt>
                <c:pt idx="53">
                  <c:v>0.000251468946059381</c:v>
                </c:pt>
                <c:pt idx="54">
                  <c:v>0.00034336168587355</c:v>
                </c:pt>
                <c:pt idx="55">
                  <c:v>0.000354715442052439</c:v>
                </c:pt>
                <c:pt idx="56">
                  <c:v>0.000297455914470901</c:v>
                </c:pt>
                <c:pt idx="57">
                  <c:v>0.000325300037263427</c:v>
                </c:pt>
                <c:pt idx="58">
                  <c:v>0.000305048443802411</c:v>
                </c:pt>
                <c:pt idx="59">
                  <c:v>0.000290146067289575</c:v>
                </c:pt>
                <c:pt idx="60">
                  <c:v>0.000221798216410918</c:v>
                </c:pt>
                <c:pt idx="61">
                  <c:v>0.000136201206689697</c:v>
                </c:pt>
                <c:pt idx="62">
                  <c:v>6.05094396109502E-5</c:v>
                </c:pt>
                <c:pt idx="63">
                  <c:v>2.73328829622602E-5</c:v>
                </c:pt>
                <c:pt idx="64">
                  <c:v>0.00010266010297968</c:v>
                </c:pt>
                <c:pt idx="65">
                  <c:v>0.000243455727826241</c:v>
                </c:pt>
                <c:pt idx="66">
                  <c:v>0.000390128253790432</c:v>
                </c:pt>
                <c:pt idx="67">
                  <c:v>0.000467078241478536</c:v>
                </c:pt>
                <c:pt idx="68">
                  <c:v>0.000468525773287347</c:v>
                </c:pt>
                <c:pt idx="69">
                  <c:v>0.000393878398178058</c:v>
                </c:pt>
                <c:pt idx="70">
                  <c:v>0.000382487308660811</c:v>
                </c:pt>
                <c:pt idx="71">
                  <c:v>0.000397581041818436</c:v>
                </c:pt>
                <c:pt idx="72">
                  <c:v>0.000244985160805579</c:v>
                </c:pt>
                <c:pt idx="73">
                  <c:v>0.000250956155369869</c:v>
                </c:pt>
                <c:pt idx="74">
                  <c:v>0.000122614361765709</c:v>
                </c:pt>
                <c:pt idx="75">
                  <c:v>0.000109630976571668</c:v>
                </c:pt>
                <c:pt idx="76">
                  <c:v>0.000272410577999844</c:v>
                </c:pt>
                <c:pt idx="77">
                  <c:v>0.000383734500456012</c:v>
                </c:pt>
                <c:pt idx="78">
                  <c:v>0.000542346585122594</c:v>
                </c:pt>
                <c:pt idx="79">
                  <c:v>0.000589160578750239</c:v>
                </c:pt>
                <c:pt idx="80">
                  <c:v>0.000605810807780875</c:v>
                </c:pt>
                <c:pt idx="81">
                  <c:v>0.000456425380467832</c:v>
                </c:pt>
                <c:pt idx="82">
                  <c:v>0.000563730925915309</c:v>
                </c:pt>
                <c:pt idx="83">
                  <c:v>0.00054957913075106</c:v>
                </c:pt>
                <c:pt idx="84">
                  <c:v>0.000514612147261977</c:v>
                </c:pt>
                <c:pt idx="85">
                  <c:v>0.00035307214445751</c:v>
                </c:pt>
                <c:pt idx="86">
                  <c:v>0.000359366872023406</c:v>
                </c:pt>
                <c:pt idx="87">
                  <c:v>0.000280742463913733</c:v>
                </c:pt>
                <c:pt idx="88">
                  <c:v>0.000437119019777729</c:v>
                </c:pt>
                <c:pt idx="89">
                  <c:v>0.000748091411355873</c:v>
                </c:pt>
                <c:pt idx="90">
                  <c:v>0.00107958177005683</c:v>
                </c:pt>
                <c:pt idx="91">
                  <c:v>0.00137465902938084</c:v>
                </c:pt>
                <c:pt idx="92">
                  <c:v>0.00146072561132078</c:v>
                </c:pt>
                <c:pt idx="93">
                  <c:v>0.00122880186252125</c:v>
                </c:pt>
                <c:pt idx="94">
                  <c:v>0.0011660639526706</c:v>
                </c:pt>
                <c:pt idx="95">
                  <c:v>0.00136916827833794</c:v>
                </c:pt>
                <c:pt idx="96">
                  <c:v>0.0013843283443923</c:v>
                </c:pt>
                <c:pt idx="97">
                  <c:v>0.00113498148631636</c:v>
                </c:pt>
                <c:pt idx="98">
                  <c:v>0.0010422457520586</c:v>
                </c:pt>
                <c:pt idx="99">
                  <c:v>0.00091446308503484</c:v>
                </c:pt>
                <c:pt idx="100">
                  <c:v>0.00154890951469539</c:v>
                </c:pt>
                <c:pt idx="101">
                  <c:v>0.00205189041159191</c:v>
                </c:pt>
                <c:pt idx="102">
                  <c:v>0.00246174355485564</c:v>
                </c:pt>
                <c:pt idx="103">
                  <c:v>0.00256885842972706</c:v>
                </c:pt>
                <c:pt idx="104">
                  <c:v>0.0026117030737227</c:v>
                </c:pt>
                <c:pt idx="105">
                  <c:v>0.0021859769601874</c:v>
                </c:pt>
                <c:pt idx="106">
                  <c:v>0.00260619072010213</c:v>
                </c:pt>
                <c:pt idx="107">
                  <c:v>0.00287816741130378</c:v>
                </c:pt>
                <c:pt idx="108">
                  <c:v>0.00307347658727086</c:v>
                </c:pt>
                <c:pt idx="109">
                  <c:v>0.00239111838024658</c:v>
                </c:pt>
                <c:pt idx="110">
                  <c:v>0.00209301071170146</c:v>
                </c:pt>
                <c:pt idx="111">
                  <c:v>0.00205425350852098</c:v>
                </c:pt>
                <c:pt idx="112">
                  <c:v>0.00265041608482127</c:v>
                </c:pt>
                <c:pt idx="113">
                  <c:v>0.00408622631657458</c:v>
                </c:pt>
                <c:pt idx="114">
                  <c:v>0.00541502313716517</c:v>
                </c:pt>
                <c:pt idx="115">
                  <c:v>0.0058060300199173</c:v>
                </c:pt>
                <c:pt idx="116">
                  <c:v>0.00576607188605718</c:v>
                </c:pt>
                <c:pt idx="117">
                  <c:v>0.00486952892710411</c:v>
                </c:pt>
                <c:pt idx="118">
                  <c:v>0.00505222673964104</c:v>
                </c:pt>
                <c:pt idx="119">
                  <c:v>0.00567918841923331</c:v>
                </c:pt>
                <c:pt idx="120">
                  <c:v>0.00541927429894306</c:v>
                </c:pt>
              </c:numCache>
            </c:numRef>
          </c:val>
          <c:smooth val="0"/>
        </c:ser>
        <c:ser>
          <c:idx val="2"/>
          <c:order val="2"/>
          <c:tx>
            <c:v>wind</c:v>
          </c:tx>
          <c:spPr>
            <a:ln>
              <a:solidFill>
                <a:srgbClr val="57914F"/>
              </a:solidFill>
            </a:ln>
          </c:spPr>
          <c:marker>
            <c:symbol val="none"/>
          </c:marker>
          <c:cat>
            <c:numRef>
              <c:f>'Monthly Data'!$A$394:$A$514</c:f>
              <c:numCache>
                <c:formatCode>yyyy\ mmmm</c:formatCode>
                <c:ptCount val="121"/>
                <c:pt idx="0">
                  <c:v>38261.0</c:v>
                </c:pt>
                <c:pt idx="1">
                  <c:v>38292.0</c:v>
                </c:pt>
                <c:pt idx="2">
                  <c:v>38322.0</c:v>
                </c:pt>
                <c:pt idx="3">
                  <c:v>38353.0</c:v>
                </c:pt>
                <c:pt idx="4">
                  <c:v>38384.0</c:v>
                </c:pt>
                <c:pt idx="5">
                  <c:v>38412.0</c:v>
                </c:pt>
                <c:pt idx="6">
                  <c:v>38443.0</c:v>
                </c:pt>
                <c:pt idx="7">
                  <c:v>38473.0</c:v>
                </c:pt>
                <c:pt idx="8">
                  <c:v>38504.0</c:v>
                </c:pt>
                <c:pt idx="9">
                  <c:v>38534.0</c:v>
                </c:pt>
                <c:pt idx="10">
                  <c:v>38565.0</c:v>
                </c:pt>
                <c:pt idx="11">
                  <c:v>38596.0</c:v>
                </c:pt>
                <c:pt idx="12">
                  <c:v>38626.0</c:v>
                </c:pt>
                <c:pt idx="13">
                  <c:v>38657.0</c:v>
                </c:pt>
                <c:pt idx="14">
                  <c:v>38687.0</c:v>
                </c:pt>
                <c:pt idx="15">
                  <c:v>38718.0</c:v>
                </c:pt>
                <c:pt idx="16">
                  <c:v>38749.0</c:v>
                </c:pt>
                <c:pt idx="17">
                  <c:v>38777.0</c:v>
                </c:pt>
                <c:pt idx="18">
                  <c:v>38808.0</c:v>
                </c:pt>
                <c:pt idx="19">
                  <c:v>38838.0</c:v>
                </c:pt>
                <c:pt idx="20">
                  <c:v>38869.0</c:v>
                </c:pt>
                <c:pt idx="21">
                  <c:v>38899.0</c:v>
                </c:pt>
                <c:pt idx="22">
                  <c:v>38930.0</c:v>
                </c:pt>
                <c:pt idx="23">
                  <c:v>38961.0</c:v>
                </c:pt>
                <c:pt idx="24">
                  <c:v>38991.0</c:v>
                </c:pt>
                <c:pt idx="25">
                  <c:v>39022.0</c:v>
                </c:pt>
                <c:pt idx="26">
                  <c:v>39052.0</c:v>
                </c:pt>
                <c:pt idx="27">
                  <c:v>39083.0</c:v>
                </c:pt>
                <c:pt idx="28">
                  <c:v>39114.0</c:v>
                </c:pt>
                <c:pt idx="29">
                  <c:v>39142.0</c:v>
                </c:pt>
                <c:pt idx="30">
                  <c:v>39173.0</c:v>
                </c:pt>
                <c:pt idx="31">
                  <c:v>39203.0</c:v>
                </c:pt>
                <c:pt idx="32">
                  <c:v>39234.0</c:v>
                </c:pt>
                <c:pt idx="33">
                  <c:v>39264.0</c:v>
                </c:pt>
                <c:pt idx="34">
                  <c:v>39295.0</c:v>
                </c:pt>
                <c:pt idx="35">
                  <c:v>39326.0</c:v>
                </c:pt>
                <c:pt idx="36">
                  <c:v>39356.0</c:v>
                </c:pt>
                <c:pt idx="37">
                  <c:v>39387.0</c:v>
                </c:pt>
                <c:pt idx="38">
                  <c:v>39417.0</c:v>
                </c:pt>
                <c:pt idx="39">
                  <c:v>39448.0</c:v>
                </c:pt>
                <c:pt idx="40">
                  <c:v>39479.0</c:v>
                </c:pt>
                <c:pt idx="41">
                  <c:v>39508.0</c:v>
                </c:pt>
                <c:pt idx="42">
                  <c:v>39539.0</c:v>
                </c:pt>
                <c:pt idx="43">
                  <c:v>39569.0</c:v>
                </c:pt>
                <c:pt idx="44">
                  <c:v>39600.0</c:v>
                </c:pt>
                <c:pt idx="45">
                  <c:v>39630.0</c:v>
                </c:pt>
                <c:pt idx="46">
                  <c:v>39661.0</c:v>
                </c:pt>
                <c:pt idx="47">
                  <c:v>39692.0</c:v>
                </c:pt>
                <c:pt idx="48">
                  <c:v>39722.0</c:v>
                </c:pt>
                <c:pt idx="49">
                  <c:v>39753.0</c:v>
                </c:pt>
                <c:pt idx="50">
                  <c:v>39783.0</c:v>
                </c:pt>
                <c:pt idx="51">
                  <c:v>39814.0</c:v>
                </c:pt>
                <c:pt idx="52">
                  <c:v>39845.0</c:v>
                </c:pt>
                <c:pt idx="53">
                  <c:v>39873.0</c:v>
                </c:pt>
                <c:pt idx="54">
                  <c:v>39904.0</c:v>
                </c:pt>
                <c:pt idx="55">
                  <c:v>39934.0</c:v>
                </c:pt>
                <c:pt idx="56">
                  <c:v>39965.0</c:v>
                </c:pt>
                <c:pt idx="57">
                  <c:v>39995.0</c:v>
                </c:pt>
                <c:pt idx="58">
                  <c:v>40026.0</c:v>
                </c:pt>
                <c:pt idx="59">
                  <c:v>40057.0</c:v>
                </c:pt>
                <c:pt idx="60">
                  <c:v>40087.0</c:v>
                </c:pt>
                <c:pt idx="61">
                  <c:v>40118.0</c:v>
                </c:pt>
                <c:pt idx="62">
                  <c:v>40148.0</c:v>
                </c:pt>
                <c:pt idx="63">
                  <c:v>40179.0</c:v>
                </c:pt>
                <c:pt idx="64">
                  <c:v>40210.0</c:v>
                </c:pt>
                <c:pt idx="65">
                  <c:v>40238.0</c:v>
                </c:pt>
                <c:pt idx="66">
                  <c:v>40269.0</c:v>
                </c:pt>
                <c:pt idx="67">
                  <c:v>40299.0</c:v>
                </c:pt>
                <c:pt idx="68">
                  <c:v>40330.0</c:v>
                </c:pt>
                <c:pt idx="69">
                  <c:v>40360.0</c:v>
                </c:pt>
                <c:pt idx="70">
                  <c:v>40391.0</c:v>
                </c:pt>
                <c:pt idx="71">
                  <c:v>40422.0</c:v>
                </c:pt>
                <c:pt idx="72">
                  <c:v>40452.0</c:v>
                </c:pt>
                <c:pt idx="73">
                  <c:v>40483.0</c:v>
                </c:pt>
                <c:pt idx="74">
                  <c:v>40513.0</c:v>
                </c:pt>
                <c:pt idx="75">
                  <c:v>40544.0</c:v>
                </c:pt>
                <c:pt idx="76">
                  <c:v>40575.0</c:v>
                </c:pt>
                <c:pt idx="77">
                  <c:v>40603.0</c:v>
                </c:pt>
                <c:pt idx="78">
                  <c:v>40634.0</c:v>
                </c:pt>
                <c:pt idx="79">
                  <c:v>40664.0</c:v>
                </c:pt>
                <c:pt idx="80">
                  <c:v>40695.0</c:v>
                </c:pt>
                <c:pt idx="81">
                  <c:v>40725.0</c:v>
                </c:pt>
                <c:pt idx="82">
                  <c:v>40756.0</c:v>
                </c:pt>
                <c:pt idx="83">
                  <c:v>40787.0</c:v>
                </c:pt>
                <c:pt idx="84">
                  <c:v>40817.0</c:v>
                </c:pt>
                <c:pt idx="85">
                  <c:v>40848.0</c:v>
                </c:pt>
                <c:pt idx="86">
                  <c:v>40878.0</c:v>
                </c:pt>
                <c:pt idx="87">
                  <c:v>40909.0</c:v>
                </c:pt>
                <c:pt idx="88">
                  <c:v>40940.0</c:v>
                </c:pt>
                <c:pt idx="89">
                  <c:v>40969.0</c:v>
                </c:pt>
                <c:pt idx="90">
                  <c:v>41000.0</c:v>
                </c:pt>
                <c:pt idx="91">
                  <c:v>41030.0</c:v>
                </c:pt>
                <c:pt idx="92">
                  <c:v>41061.0</c:v>
                </c:pt>
                <c:pt idx="93">
                  <c:v>41091.0</c:v>
                </c:pt>
                <c:pt idx="94">
                  <c:v>41122.0</c:v>
                </c:pt>
                <c:pt idx="95">
                  <c:v>41153.0</c:v>
                </c:pt>
                <c:pt idx="96">
                  <c:v>41183.0</c:v>
                </c:pt>
                <c:pt idx="97">
                  <c:v>41214.0</c:v>
                </c:pt>
                <c:pt idx="98">
                  <c:v>41244.0</c:v>
                </c:pt>
                <c:pt idx="99">
                  <c:v>41275.0</c:v>
                </c:pt>
                <c:pt idx="100">
                  <c:v>41306.0</c:v>
                </c:pt>
                <c:pt idx="101">
                  <c:v>41334.0</c:v>
                </c:pt>
                <c:pt idx="102">
                  <c:v>41365.0</c:v>
                </c:pt>
                <c:pt idx="103">
                  <c:v>41395.0</c:v>
                </c:pt>
                <c:pt idx="104">
                  <c:v>41426.0</c:v>
                </c:pt>
                <c:pt idx="105">
                  <c:v>41456.0</c:v>
                </c:pt>
                <c:pt idx="106">
                  <c:v>41487.0</c:v>
                </c:pt>
                <c:pt idx="107">
                  <c:v>41518.0</c:v>
                </c:pt>
                <c:pt idx="108">
                  <c:v>41548.0</c:v>
                </c:pt>
                <c:pt idx="109">
                  <c:v>41579.0</c:v>
                </c:pt>
                <c:pt idx="110">
                  <c:v>41609.0</c:v>
                </c:pt>
                <c:pt idx="111">
                  <c:v>41640.0</c:v>
                </c:pt>
                <c:pt idx="112">
                  <c:v>41671.0</c:v>
                </c:pt>
                <c:pt idx="113">
                  <c:v>41699.0</c:v>
                </c:pt>
                <c:pt idx="114">
                  <c:v>41730.0</c:v>
                </c:pt>
                <c:pt idx="115">
                  <c:v>41760.0</c:v>
                </c:pt>
                <c:pt idx="116">
                  <c:v>41791.0</c:v>
                </c:pt>
                <c:pt idx="117">
                  <c:v>41821.0</c:v>
                </c:pt>
                <c:pt idx="118">
                  <c:v>41852.0</c:v>
                </c:pt>
                <c:pt idx="119">
                  <c:v>41883.0</c:v>
                </c:pt>
                <c:pt idx="120">
                  <c:v>41913.0</c:v>
                </c:pt>
              </c:numCache>
            </c:numRef>
          </c:cat>
          <c:val>
            <c:numRef>
              <c:f>'Monthly Data'!$R$394:$R$514</c:f>
              <c:numCache>
                <c:formatCode>0.00%</c:formatCode>
                <c:ptCount val="121"/>
                <c:pt idx="0">
                  <c:v>0.00329291811707236</c:v>
                </c:pt>
                <c:pt idx="1">
                  <c:v>0.00308573030229308</c:v>
                </c:pt>
                <c:pt idx="2">
                  <c:v>0.00342744840389647</c:v>
                </c:pt>
                <c:pt idx="3">
                  <c:v>0.00329786724236097</c:v>
                </c:pt>
                <c:pt idx="4">
                  <c:v>0.00323779221727859</c:v>
                </c:pt>
                <c:pt idx="5">
                  <c:v>0.00491600351285219</c:v>
                </c:pt>
                <c:pt idx="6">
                  <c:v>0.00586230808972435</c:v>
                </c:pt>
                <c:pt idx="7">
                  <c:v>0.00554312925791045</c:v>
                </c:pt>
                <c:pt idx="8">
                  <c:v>0.00494106172195403</c:v>
                </c:pt>
                <c:pt idx="9">
                  <c:v>0.00353227537442243</c:v>
                </c:pt>
                <c:pt idx="10">
                  <c:v>0.00281036718066862</c:v>
                </c:pt>
                <c:pt idx="11">
                  <c:v>0.00419266809341881</c:v>
                </c:pt>
                <c:pt idx="12">
                  <c:v>0.00457079484503824</c:v>
                </c:pt>
                <c:pt idx="13">
                  <c:v>0.0052584478349846</c:v>
                </c:pt>
                <c:pt idx="14">
                  <c:v>0.00525081406601015</c:v>
                </c:pt>
                <c:pt idx="15">
                  <c:v>0.0072495873891471</c:v>
                </c:pt>
                <c:pt idx="16">
                  <c:v>0.00625365746902314</c:v>
                </c:pt>
                <c:pt idx="17">
                  <c:v>0.00740009876704343</c:v>
                </c:pt>
                <c:pt idx="18">
                  <c:v>0.00829845548120404</c:v>
                </c:pt>
                <c:pt idx="19">
                  <c:v>0.00743668242847728</c:v>
                </c:pt>
                <c:pt idx="20">
                  <c:v>0.00563269954923766</c:v>
                </c:pt>
                <c:pt idx="21">
                  <c:v>0.00476355982285722</c:v>
                </c:pt>
                <c:pt idx="22">
                  <c:v>0.00405919341251105</c:v>
                </c:pt>
                <c:pt idx="23">
                  <c:v>0.0056591293111668</c:v>
                </c:pt>
                <c:pt idx="24">
                  <c:v>0.00759446494479747</c:v>
                </c:pt>
                <c:pt idx="25">
                  <c:v>0.00821742349351527</c:v>
                </c:pt>
                <c:pt idx="26">
                  <c:v>0.00735002421143514</c:v>
                </c:pt>
                <c:pt idx="27">
                  <c:v>0.00693663169854974</c:v>
                </c:pt>
                <c:pt idx="28">
                  <c:v>0.00779565609849284</c:v>
                </c:pt>
                <c:pt idx="29">
                  <c:v>0.00950816045606937</c:v>
                </c:pt>
                <c:pt idx="30">
                  <c:v>0.0104632098227308</c:v>
                </c:pt>
                <c:pt idx="31">
                  <c:v>0.00894099436928386</c:v>
                </c:pt>
                <c:pt idx="32">
                  <c:v>0.00722365477666617</c:v>
                </c:pt>
                <c:pt idx="33">
                  <c:v>0.00548887822474762</c:v>
                </c:pt>
                <c:pt idx="34">
                  <c:v>0.00639968321797447</c:v>
                </c:pt>
                <c:pt idx="35">
                  <c:v>0.00806632275681751</c:v>
                </c:pt>
                <c:pt idx="36">
                  <c:v>0.0101514837784909</c:v>
                </c:pt>
                <c:pt idx="37">
                  <c:v>0.00985358466200001</c:v>
                </c:pt>
                <c:pt idx="38">
                  <c:v>0.0100789184321753</c:v>
                </c:pt>
                <c:pt idx="39">
                  <c:v>0.0117719104508852</c:v>
                </c:pt>
                <c:pt idx="40">
                  <c:v>0.0118476859074192</c:v>
                </c:pt>
                <c:pt idx="41">
                  <c:v>0.0147306848091757</c:v>
                </c:pt>
                <c:pt idx="42">
                  <c:v>0.0170836201278596</c:v>
                </c:pt>
                <c:pt idx="43">
                  <c:v>0.0164192754723871</c:v>
                </c:pt>
                <c:pt idx="44">
                  <c:v>0.0137771418754765</c:v>
                </c:pt>
                <c:pt idx="45">
                  <c:v>0.00994886487262696</c:v>
                </c:pt>
                <c:pt idx="46">
                  <c:v>0.00839207572019959</c:v>
                </c:pt>
                <c:pt idx="47">
                  <c:v>0.00920395083502849</c:v>
                </c:pt>
                <c:pt idx="48">
                  <c:v>0.0149315356242039</c:v>
                </c:pt>
                <c:pt idx="49">
                  <c:v>0.0161061330203323</c:v>
                </c:pt>
                <c:pt idx="50">
                  <c:v>0.0192379546073531</c:v>
                </c:pt>
                <c:pt idx="51">
                  <c:v>0.0167632350548252</c:v>
                </c:pt>
                <c:pt idx="52">
                  <c:v>0.0194497178642224</c:v>
                </c:pt>
                <c:pt idx="53">
                  <c:v>0.02285574776421</c:v>
                </c:pt>
                <c:pt idx="54">
                  <c:v>0.0257572933058304</c:v>
                </c:pt>
                <c:pt idx="55">
                  <c:v>0.0201151393636417</c:v>
                </c:pt>
                <c:pt idx="56">
                  <c:v>0.0161061103683143</c:v>
                </c:pt>
                <c:pt idx="57">
                  <c:v>0.0133003473276074</c:v>
                </c:pt>
                <c:pt idx="58">
                  <c:v>0.0143341212122927</c:v>
                </c:pt>
                <c:pt idx="59">
                  <c:v>0.0142049459577675</c:v>
                </c:pt>
                <c:pt idx="60">
                  <c:v>0.0221913054740908</c:v>
                </c:pt>
                <c:pt idx="61">
                  <c:v>0.0231772739174419</c:v>
                </c:pt>
                <c:pt idx="62">
                  <c:v>0.0197030364232505</c:v>
                </c:pt>
                <c:pt idx="63">
                  <c:v>0.0189893362056446</c:v>
                </c:pt>
                <c:pt idx="64">
                  <c:v>0.0169886394604862</c:v>
                </c:pt>
                <c:pt idx="65">
                  <c:v>0.0275143092986832</c:v>
                </c:pt>
                <c:pt idx="66">
                  <c:v>0.0339278954078101</c:v>
                </c:pt>
                <c:pt idx="67">
                  <c:v>0.0265219797496644</c:v>
                </c:pt>
                <c:pt idx="68">
                  <c:v>0.0214206732531175</c:v>
                </c:pt>
                <c:pt idx="69">
                  <c:v>0.0164107237275772</c:v>
                </c:pt>
                <c:pt idx="70">
                  <c:v>0.0163514651234162</c:v>
                </c:pt>
                <c:pt idx="71">
                  <c:v>0.0205334522049046</c:v>
                </c:pt>
                <c:pt idx="72">
                  <c:v>0.0257982273753731</c:v>
                </c:pt>
                <c:pt idx="73">
                  <c:v>0.0318539616934734</c:v>
                </c:pt>
                <c:pt idx="74">
                  <c:v>0.0250174527533389</c:v>
                </c:pt>
                <c:pt idx="75">
                  <c:v>0.0235633984470657</c:v>
                </c:pt>
                <c:pt idx="76">
                  <c:v>0.0333780706153789</c:v>
                </c:pt>
                <c:pt idx="77">
                  <c:v>0.0330854003703637</c:v>
                </c:pt>
                <c:pt idx="78">
                  <c:v>0.0410768097235111</c:v>
                </c:pt>
                <c:pt idx="79">
                  <c:v>0.0363755680677037</c:v>
                </c:pt>
                <c:pt idx="80">
                  <c:v>0.0298728908997888</c:v>
                </c:pt>
                <c:pt idx="81">
                  <c:v>0.017885738194825</c:v>
                </c:pt>
                <c:pt idx="82">
                  <c:v>0.0183847133504759</c:v>
                </c:pt>
                <c:pt idx="83">
                  <c:v>0.0203267014157001</c:v>
                </c:pt>
                <c:pt idx="84">
                  <c:v>0.0340961451500912</c:v>
                </c:pt>
                <c:pt idx="85">
                  <c:v>0.0409025480269944</c:v>
                </c:pt>
                <c:pt idx="86">
                  <c:v>0.0317381316055432</c:v>
                </c:pt>
                <c:pt idx="87">
                  <c:v>0.0401509878445788</c:v>
                </c:pt>
                <c:pt idx="88">
                  <c:v>0.0357219131798366</c:v>
                </c:pt>
                <c:pt idx="89">
                  <c:v>0.0453797152251514</c:v>
                </c:pt>
                <c:pt idx="90">
                  <c:v>0.0430488629176284</c:v>
                </c:pt>
                <c:pt idx="91">
                  <c:v>0.0372655749499199</c:v>
                </c:pt>
                <c:pt idx="92">
                  <c:v>0.0331802558290738</c:v>
                </c:pt>
                <c:pt idx="93">
                  <c:v>0.0212752001725373</c:v>
                </c:pt>
                <c:pt idx="94">
                  <c:v>0.0214023787936123</c:v>
                </c:pt>
                <c:pt idx="95">
                  <c:v>0.0262703624826414</c:v>
                </c:pt>
                <c:pt idx="96">
                  <c:v>0.0405442310886095</c:v>
                </c:pt>
                <c:pt idx="97">
                  <c:v>0.0380703935535133</c:v>
                </c:pt>
                <c:pt idx="98">
                  <c:v>0.0434038971926223</c:v>
                </c:pt>
                <c:pt idx="99">
                  <c:v>0.0419909066073874</c:v>
                </c:pt>
                <c:pt idx="100">
                  <c:v>0.0449417281559434</c:v>
                </c:pt>
                <c:pt idx="101">
                  <c:v>0.0480862728060209</c:v>
                </c:pt>
                <c:pt idx="102">
                  <c:v>0.0580204467287177</c:v>
                </c:pt>
                <c:pt idx="103">
                  <c:v>0.0505364640015216</c:v>
                </c:pt>
                <c:pt idx="104">
                  <c:v>0.0386447737240312</c:v>
                </c:pt>
                <c:pt idx="105">
                  <c:v>0.0283045717638692</c:v>
                </c:pt>
                <c:pt idx="106">
                  <c:v>0.024984900957726</c:v>
                </c:pt>
                <c:pt idx="107">
                  <c:v>0.0344084589154525</c:v>
                </c:pt>
                <c:pt idx="108">
                  <c:v>0.0435994852453437</c:v>
                </c:pt>
                <c:pt idx="109">
                  <c:v>0.0506398201896775</c:v>
                </c:pt>
                <c:pt idx="110">
                  <c:v>0.0400175607357972</c:v>
                </c:pt>
                <c:pt idx="111">
                  <c:v>0.0477133003677083</c:v>
                </c:pt>
                <c:pt idx="112">
                  <c:v>0.0432585923715341</c:v>
                </c:pt>
                <c:pt idx="113">
                  <c:v>0.0536173968409047</c:v>
                </c:pt>
                <c:pt idx="114">
                  <c:v>0.0631712768891737</c:v>
                </c:pt>
                <c:pt idx="115">
                  <c:v>0.0479780951988386</c:v>
                </c:pt>
                <c:pt idx="116">
                  <c:v>0.0439010043908975</c:v>
                </c:pt>
                <c:pt idx="117">
                  <c:v>0.031430759743322</c:v>
                </c:pt>
                <c:pt idx="118">
                  <c:v>0.0265631121061061</c:v>
                </c:pt>
                <c:pt idx="119">
                  <c:v>0.0338451200626508</c:v>
                </c:pt>
                <c:pt idx="120">
                  <c:v>0.0463489398326082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23884256"/>
        <c:axId val="-2121909408"/>
      </c:lineChart>
      <c:dateAx>
        <c:axId val="-2123884256"/>
        <c:scaling>
          <c:orientation val="minMax"/>
        </c:scaling>
        <c:delete val="0"/>
        <c:axPos val="b"/>
        <c:numFmt formatCode="[$-409]mmm\-yy;@" sourceLinked="0"/>
        <c:majorTickMark val="out"/>
        <c:minorTickMark val="none"/>
        <c:tickLblPos val="nextTo"/>
        <c:crossAx val="-2121909408"/>
        <c:crosses val="autoZero"/>
        <c:auto val="1"/>
        <c:lblOffset val="100"/>
        <c:baseTimeUnit val="months"/>
        <c:majorUnit val="1.0"/>
        <c:majorTimeUnit val="years"/>
      </c:dateAx>
      <c:valAx>
        <c:axId val="-2121909408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crossAx val="-21238842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image" Target="../media/image67.emf"/><Relationship Id="rId2" Type="http://schemas.openxmlformats.org/officeDocument/2006/relationships/image" Target="../media/image6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Relationship Id="rId2" Type="http://schemas.openxmlformats.org/officeDocument/2006/relationships/image" Target="../media/image76.emf"/><Relationship Id="rId3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Relationship Id="rId2" Type="http://schemas.openxmlformats.org/officeDocument/2006/relationships/image" Target="../media/image8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1" Type="http://schemas.openxmlformats.org/officeDocument/2006/relationships/image" Target="../media/image83.emf"/><Relationship Id="rId2" Type="http://schemas.openxmlformats.org/officeDocument/2006/relationships/image" Target="../media/image8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Relationship Id="rId2" Type="http://schemas.openxmlformats.org/officeDocument/2006/relationships/image" Target="../media/image9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Relationship Id="rId2" Type="http://schemas.openxmlformats.org/officeDocument/2006/relationships/image" Target="../media/image97.emf"/><Relationship Id="rId3" Type="http://schemas.openxmlformats.org/officeDocument/2006/relationships/image" Target="../media/image9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Relationship Id="rId2" Type="http://schemas.openxmlformats.org/officeDocument/2006/relationships/image" Target="../media/image9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emf"/><Relationship Id="rId12" Type="http://schemas.openxmlformats.org/officeDocument/2006/relationships/image" Target="../media/image114.emf"/><Relationship Id="rId13" Type="http://schemas.openxmlformats.org/officeDocument/2006/relationships/image" Target="../media/image115.emf"/><Relationship Id="rId14" Type="http://schemas.openxmlformats.org/officeDocument/2006/relationships/image" Target="../media/image116.emf"/><Relationship Id="rId15" Type="http://schemas.openxmlformats.org/officeDocument/2006/relationships/image" Target="../media/image117.emf"/><Relationship Id="rId16" Type="http://schemas.openxmlformats.org/officeDocument/2006/relationships/image" Target="../media/image118.emf"/><Relationship Id="rId17" Type="http://schemas.openxmlformats.org/officeDocument/2006/relationships/image" Target="../media/image119.emf"/><Relationship Id="rId18" Type="http://schemas.openxmlformats.org/officeDocument/2006/relationships/image" Target="../media/image120.emf"/><Relationship Id="rId1" Type="http://schemas.openxmlformats.org/officeDocument/2006/relationships/image" Target="../media/image101.emf"/><Relationship Id="rId2" Type="http://schemas.openxmlformats.org/officeDocument/2006/relationships/image" Target="../media/image104.emf"/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image" Target="../media/image108.emf"/><Relationship Id="rId7" Type="http://schemas.openxmlformats.org/officeDocument/2006/relationships/image" Target="../media/image109.emf"/><Relationship Id="rId8" Type="http://schemas.openxmlformats.org/officeDocument/2006/relationships/image" Target="../media/image110.emf"/><Relationship Id="rId9" Type="http://schemas.openxmlformats.org/officeDocument/2006/relationships/image" Target="../media/image111.emf"/><Relationship Id="rId10" Type="http://schemas.openxmlformats.org/officeDocument/2006/relationships/image" Target="../media/image11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Relationship Id="rId2" Type="http://schemas.openxmlformats.org/officeDocument/2006/relationships/image" Target="../media/image132.emf"/><Relationship Id="rId3" Type="http://schemas.openxmlformats.org/officeDocument/2006/relationships/image" Target="../media/image13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Relationship Id="rId2" Type="http://schemas.openxmlformats.org/officeDocument/2006/relationships/image" Target="../media/image136.emf"/><Relationship Id="rId3" Type="http://schemas.openxmlformats.org/officeDocument/2006/relationships/image" Target="../media/image137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1" Type="http://schemas.openxmlformats.org/officeDocument/2006/relationships/image" Target="../media/image139.emf"/><Relationship Id="rId2" Type="http://schemas.openxmlformats.org/officeDocument/2006/relationships/image" Target="../media/image14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Relationship Id="rId2" Type="http://schemas.openxmlformats.org/officeDocument/2006/relationships/image" Target="../media/image136.emf"/><Relationship Id="rId3" Type="http://schemas.openxmlformats.org/officeDocument/2006/relationships/image" Target="../media/image137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7.emf"/><Relationship Id="rId5" Type="http://schemas.openxmlformats.org/officeDocument/2006/relationships/image" Target="../media/image148.emf"/><Relationship Id="rId1" Type="http://schemas.openxmlformats.org/officeDocument/2006/relationships/image" Target="../media/image146.emf"/><Relationship Id="rId2" Type="http://schemas.openxmlformats.org/officeDocument/2006/relationships/image" Target="../media/image1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Relationship Id="rId2" Type="http://schemas.openxmlformats.org/officeDocument/2006/relationships/image" Target="../media/image141.emf"/><Relationship Id="rId3" Type="http://schemas.openxmlformats.org/officeDocument/2006/relationships/image" Target="../media/image14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Relationship Id="rId2" Type="http://schemas.openxmlformats.org/officeDocument/2006/relationships/image" Target="../media/image13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Relationship Id="rId2" Type="http://schemas.openxmlformats.org/officeDocument/2006/relationships/image" Target="../media/image15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Relationship Id="rId2" Type="http://schemas.openxmlformats.org/officeDocument/2006/relationships/image" Target="../media/image161.emf"/><Relationship Id="rId3" Type="http://schemas.openxmlformats.org/officeDocument/2006/relationships/image" Target="../media/image162.emf"/></Relationships>
</file>

<file path=ppt/drawings/_rels/vmlDrawing3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emf"/><Relationship Id="rId12" Type="http://schemas.openxmlformats.org/officeDocument/2006/relationships/image" Target="../media/image173.emf"/><Relationship Id="rId13" Type="http://schemas.openxmlformats.org/officeDocument/2006/relationships/image" Target="../media/image174.emf"/><Relationship Id="rId1" Type="http://schemas.openxmlformats.org/officeDocument/2006/relationships/image" Target="../media/image164.emf"/><Relationship Id="rId2" Type="http://schemas.openxmlformats.org/officeDocument/2006/relationships/image" Target="../media/image107.emf"/><Relationship Id="rId3" Type="http://schemas.openxmlformats.org/officeDocument/2006/relationships/image" Target="../media/image108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7" Type="http://schemas.openxmlformats.org/officeDocument/2006/relationships/image" Target="../media/image168.emf"/><Relationship Id="rId8" Type="http://schemas.openxmlformats.org/officeDocument/2006/relationships/image" Target="../media/image169.emf"/><Relationship Id="rId9" Type="http://schemas.openxmlformats.org/officeDocument/2006/relationships/image" Target="../media/image170.emf"/><Relationship Id="rId10" Type="http://schemas.openxmlformats.org/officeDocument/2006/relationships/image" Target="../media/image17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Relationship Id="rId2" Type="http://schemas.openxmlformats.org/officeDocument/2006/relationships/image" Target="../media/image13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Relationship Id="rId2" Type="http://schemas.openxmlformats.org/officeDocument/2006/relationships/image" Target="../media/image179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Relationship Id="rId2" Type="http://schemas.openxmlformats.org/officeDocument/2006/relationships/image" Target="../media/image205.emf"/><Relationship Id="rId3" Type="http://schemas.openxmlformats.org/officeDocument/2006/relationships/image" Target="../media/image206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4" Type="http://schemas.openxmlformats.org/officeDocument/2006/relationships/image" Target="../media/image211.emf"/><Relationship Id="rId1" Type="http://schemas.openxmlformats.org/officeDocument/2006/relationships/image" Target="../media/image209.emf"/><Relationship Id="rId2" Type="http://schemas.openxmlformats.org/officeDocument/2006/relationships/image" Target="../media/image20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Relationship Id="rId2" Type="http://schemas.openxmlformats.org/officeDocument/2006/relationships/image" Target="../media/image21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4" Type="http://schemas.openxmlformats.org/officeDocument/2006/relationships/image" Target="../media/image219.emf"/><Relationship Id="rId5" Type="http://schemas.openxmlformats.org/officeDocument/2006/relationships/image" Target="../media/image220.emf"/><Relationship Id="rId1" Type="http://schemas.openxmlformats.org/officeDocument/2006/relationships/image" Target="../media/image216.emf"/><Relationship Id="rId2" Type="http://schemas.openxmlformats.org/officeDocument/2006/relationships/image" Target="../media/image217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4" Type="http://schemas.openxmlformats.org/officeDocument/2006/relationships/image" Target="../media/image224.emf"/><Relationship Id="rId5" Type="http://schemas.openxmlformats.org/officeDocument/2006/relationships/image" Target="../media/image225.emf"/><Relationship Id="rId6" Type="http://schemas.openxmlformats.org/officeDocument/2006/relationships/image" Target="../media/image226.emf"/><Relationship Id="rId7" Type="http://schemas.openxmlformats.org/officeDocument/2006/relationships/image" Target="../media/image227.emf"/><Relationship Id="rId8" Type="http://schemas.openxmlformats.org/officeDocument/2006/relationships/image" Target="../media/image228.emf"/><Relationship Id="rId1" Type="http://schemas.openxmlformats.org/officeDocument/2006/relationships/image" Target="../media/image221.emf"/><Relationship Id="rId2" Type="http://schemas.openxmlformats.org/officeDocument/2006/relationships/image" Target="../media/image222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4" Type="http://schemas.openxmlformats.org/officeDocument/2006/relationships/image" Target="../media/image228.emf"/><Relationship Id="rId5" Type="http://schemas.openxmlformats.org/officeDocument/2006/relationships/image" Target="../media/image229.emf"/><Relationship Id="rId1" Type="http://schemas.openxmlformats.org/officeDocument/2006/relationships/image" Target="../media/image225.emf"/><Relationship Id="rId2" Type="http://schemas.openxmlformats.org/officeDocument/2006/relationships/image" Target="../media/image226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Relationship Id="rId2" Type="http://schemas.openxmlformats.org/officeDocument/2006/relationships/image" Target="../media/image46.emf"/><Relationship Id="rId3" Type="http://schemas.openxmlformats.org/officeDocument/2006/relationships/image" Target="../media/image23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Relationship Id="rId2" Type="http://schemas.openxmlformats.org/officeDocument/2006/relationships/image" Target="../media/image241.emf"/><Relationship Id="rId3" Type="http://schemas.openxmlformats.org/officeDocument/2006/relationships/image" Target="../media/image227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4" Type="http://schemas.openxmlformats.org/officeDocument/2006/relationships/image" Target="../media/image245.emf"/><Relationship Id="rId1" Type="http://schemas.openxmlformats.org/officeDocument/2006/relationships/image" Target="../media/image242.emf"/><Relationship Id="rId2" Type="http://schemas.openxmlformats.org/officeDocument/2006/relationships/image" Target="../media/image243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6" Type="http://schemas.openxmlformats.org/officeDocument/2006/relationships/image" Target="../media/image251.emf"/><Relationship Id="rId1" Type="http://schemas.openxmlformats.org/officeDocument/2006/relationships/image" Target="../media/image246.emf"/><Relationship Id="rId2" Type="http://schemas.openxmlformats.org/officeDocument/2006/relationships/image" Target="../media/image247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1" Type="http://schemas.openxmlformats.org/officeDocument/2006/relationships/image" Target="../media/image252.emf"/><Relationship Id="rId2" Type="http://schemas.openxmlformats.org/officeDocument/2006/relationships/image" Target="../media/image253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4" Type="http://schemas.openxmlformats.org/officeDocument/2006/relationships/image" Target="../media/image258.emf"/><Relationship Id="rId5" Type="http://schemas.openxmlformats.org/officeDocument/2006/relationships/image" Target="../media/image259.emf"/><Relationship Id="rId1" Type="http://schemas.openxmlformats.org/officeDocument/2006/relationships/image" Target="../media/image255.emf"/><Relationship Id="rId2" Type="http://schemas.openxmlformats.org/officeDocument/2006/relationships/image" Target="../media/image25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8.emf"/><Relationship Id="rId2" Type="http://schemas.openxmlformats.org/officeDocument/2006/relationships/image" Target="../media/image269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Relationship Id="rId2" Type="http://schemas.openxmlformats.org/officeDocument/2006/relationships/image" Target="../media/image27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emf"/><Relationship Id="rId2" Type="http://schemas.openxmlformats.org/officeDocument/2006/relationships/image" Target="../media/image27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emf"/><Relationship Id="rId2" Type="http://schemas.openxmlformats.org/officeDocument/2006/relationships/image" Target="../media/image274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5.emf"/><Relationship Id="rId2" Type="http://schemas.openxmlformats.org/officeDocument/2006/relationships/image" Target="../media/image276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8.emf"/><Relationship Id="rId2" Type="http://schemas.openxmlformats.org/officeDocument/2006/relationships/image" Target="../media/image279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emf"/><Relationship Id="rId2" Type="http://schemas.openxmlformats.org/officeDocument/2006/relationships/image" Target="../media/image28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emf"/><Relationship Id="rId2" Type="http://schemas.openxmlformats.org/officeDocument/2006/relationships/image" Target="../media/image282.emf"/><Relationship Id="rId3" Type="http://schemas.openxmlformats.org/officeDocument/2006/relationships/image" Target="../media/image280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3.emf"/><Relationship Id="rId2" Type="http://schemas.openxmlformats.org/officeDocument/2006/relationships/image" Target="../media/image284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8.emf"/><Relationship Id="rId2" Type="http://schemas.openxmlformats.org/officeDocument/2006/relationships/image" Target="../media/image28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Relationship Id="rId2" Type="http://schemas.openxmlformats.org/officeDocument/2006/relationships/image" Target="../media/image29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Relationship Id="rId2" Type="http://schemas.openxmlformats.org/officeDocument/2006/relationships/image" Target="../media/image292.emf"/><Relationship Id="rId3" Type="http://schemas.openxmlformats.org/officeDocument/2006/relationships/image" Target="../media/image29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4.emf"/><Relationship Id="rId3" Type="http://schemas.openxmlformats.org/officeDocument/2006/relationships/image" Target="../media/image6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Relationship Id="rId2" Type="http://schemas.openxmlformats.org/officeDocument/2006/relationships/image" Target="../media/image295.emf"/><Relationship Id="rId3" Type="http://schemas.openxmlformats.org/officeDocument/2006/relationships/image" Target="../media/image296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Relationship Id="rId2" Type="http://schemas.openxmlformats.org/officeDocument/2006/relationships/image" Target="../media/image297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Relationship Id="rId2" Type="http://schemas.openxmlformats.org/officeDocument/2006/relationships/image" Target="../media/image297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emf"/><Relationship Id="rId2" Type="http://schemas.openxmlformats.org/officeDocument/2006/relationships/image" Target="../media/image297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Relationship Id="rId2" Type="http://schemas.openxmlformats.org/officeDocument/2006/relationships/image" Target="../media/image299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Relationship Id="rId2" Type="http://schemas.openxmlformats.org/officeDocument/2006/relationships/image" Target="../media/image30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8.emf"/><Relationship Id="rId2" Type="http://schemas.openxmlformats.org/officeDocument/2006/relationships/image" Target="../media/image30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image" Target="../media/image60.emf"/><Relationship Id="rId2" Type="http://schemas.openxmlformats.org/officeDocument/2006/relationships/image" Target="../media/image6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2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76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0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30" algn="l" defTabSz="9142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55" algn="l" defTabSz="9142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81" algn="l" defTabSz="9142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6FBC03-73FB-48DA-842F-43DF57ED62D4}" type="slidenum">
              <a:rPr lang="en-US">
                <a:solidFill>
                  <a:prstClr val="black"/>
                </a:solidFill>
                <a:latin typeface="Arial" pitchFamily="34" charset="0"/>
              </a:rPr>
              <a:pPr/>
              <a:t>1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>
                <a:latin typeface="Arial" pitchFamily="34" charset="0"/>
              </a:rPr>
              <a:t>Simons Institute for the Theory of Computing, Berkeley</a:t>
            </a:r>
          </a:p>
          <a:p>
            <a:pPr eaLnBrk="1" hangingPunct="1"/>
            <a:r>
              <a:rPr lang="en-US" b="1" dirty="0" smtClean="0">
                <a:latin typeface="Arial" pitchFamily="34" charset="0"/>
              </a:rPr>
              <a:t>Program on Real-time Decision Making, Jan – May 2018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Arial" pitchFamily="34" charset="0"/>
              </a:rPr>
              <a:t>Organizers: Richard Karp</a:t>
            </a:r>
            <a:r>
              <a:rPr lang="en-US" b="1" baseline="0" dirty="0" smtClean="0">
                <a:latin typeface="Arial" pitchFamily="34" charset="0"/>
              </a:rPr>
              <a:t> (UCB, Chair), Josh Bloom (UCB), Steven Low (Caltech), </a:t>
            </a:r>
            <a:r>
              <a:rPr lang="en-US" b="1" baseline="0" dirty="0" err="1" smtClean="0">
                <a:latin typeface="Arial" pitchFamily="34" charset="0"/>
              </a:rPr>
              <a:t>Evdokia</a:t>
            </a:r>
            <a:r>
              <a:rPr lang="en-US" b="1" baseline="0" dirty="0" smtClean="0">
                <a:latin typeface="Arial" pitchFamily="34" charset="0"/>
              </a:rPr>
              <a:t> </a:t>
            </a:r>
            <a:r>
              <a:rPr lang="en-US" b="1" baseline="0" dirty="0" err="1" smtClean="0">
                <a:latin typeface="Arial" pitchFamily="34" charset="0"/>
              </a:rPr>
              <a:t>Nikolova</a:t>
            </a:r>
            <a:r>
              <a:rPr lang="en-US" b="1" baseline="0" dirty="0" smtClean="0">
                <a:latin typeface="Arial" pitchFamily="34" charset="0"/>
              </a:rPr>
              <a:t> (</a:t>
            </a:r>
            <a:r>
              <a:rPr lang="en-US" b="1" baseline="0" dirty="0" err="1" smtClean="0">
                <a:latin typeface="Arial" pitchFamily="34" charset="0"/>
              </a:rPr>
              <a:t>UTAustin</a:t>
            </a:r>
            <a:r>
              <a:rPr lang="en-US" b="1" baseline="0" dirty="0" smtClean="0">
                <a:latin typeface="Arial" pitchFamily="34" charset="0"/>
              </a:rPr>
              <a:t>), </a:t>
            </a:r>
            <a:r>
              <a:rPr lang="en-US" b="1" baseline="0" dirty="0" err="1" smtClean="0">
                <a:latin typeface="Arial" pitchFamily="34" charset="0"/>
              </a:rPr>
              <a:t>Balaji</a:t>
            </a:r>
            <a:r>
              <a:rPr lang="en-US" b="1" baseline="0" dirty="0" smtClean="0">
                <a:latin typeface="Arial" pitchFamily="34" charset="0"/>
              </a:rPr>
              <a:t> </a:t>
            </a:r>
            <a:r>
              <a:rPr lang="en-US" b="1" baseline="0" dirty="0" err="1" smtClean="0">
                <a:latin typeface="Arial" pitchFamily="34" charset="0"/>
              </a:rPr>
              <a:t>Prabhakar</a:t>
            </a:r>
            <a:r>
              <a:rPr lang="en-US" b="1" baseline="0" dirty="0" smtClean="0">
                <a:latin typeface="Arial" pitchFamily="34" charset="0"/>
              </a:rPr>
              <a:t> (Stanford)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Arial" pitchFamily="34" charset="0"/>
              </a:rPr>
              <a:t>Jan 25, 2018: Real-time Decision Marking </a:t>
            </a:r>
            <a:r>
              <a:rPr lang="en-US" b="1" dirty="0" err="1" smtClean="0">
                <a:latin typeface="Arial" pitchFamily="34" charset="0"/>
              </a:rPr>
              <a:t>Bootcamp</a:t>
            </a:r>
            <a:r>
              <a:rPr lang="en-US" b="1" dirty="0" smtClean="0">
                <a:latin typeface="Arial" pitchFamily="34" charset="0"/>
              </a:rPr>
              <a:t>: Energy Networks: The flow of Power, Berkeley (Karp</a:t>
            </a:r>
            <a:r>
              <a:rPr lang="en-US" b="1" baseline="0" dirty="0" smtClean="0">
                <a:latin typeface="Arial" pitchFamily="34" charset="0"/>
              </a:rPr>
              <a:t>)</a:t>
            </a:r>
            <a:endParaRPr lang="en-US" b="1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867183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84121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3369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Source: LLNL, https://</a:t>
            </a:r>
            <a:r>
              <a:rPr lang="en-US" sz="1200" dirty="0" err="1" smtClean="0"/>
              <a:t>flowcharts.llnl.gov</a:t>
            </a:r>
            <a:r>
              <a:rPr lang="en-US" sz="1200" dirty="0" smtClean="0"/>
              <a:t>/content/assets/images/charts/Energy/Energy_2015_United-States.png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Source: USEPA, https://www3.epa.gov/</a:t>
            </a:r>
            <a:r>
              <a:rPr lang="en-US" sz="1200" dirty="0" err="1" smtClean="0"/>
              <a:t>climatechange</a:t>
            </a:r>
            <a:r>
              <a:rPr lang="en-US" sz="1200" dirty="0" smtClean="0"/>
              <a:t>/</a:t>
            </a:r>
            <a:r>
              <a:rPr lang="en-US" sz="1200" dirty="0" err="1" smtClean="0"/>
              <a:t>ghgemissions</a:t>
            </a:r>
            <a:r>
              <a:rPr lang="en-US" sz="1200" dirty="0" smtClean="0"/>
              <a:t>/sources/</a:t>
            </a:r>
            <a:r>
              <a:rPr lang="en-US" sz="1200" dirty="0" err="1" smtClean="0"/>
              <a:t>transportation.html</a:t>
            </a:r>
            <a:r>
              <a:rPr lang="en-US" sz="1200" dirty="0" smtClean="0"/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FAA3D1-B508-498A-B26A-830D65424A7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53065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487338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747243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16528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196306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764157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891277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35710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38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A2E3A2-5902-4402-A768-7E26287DDD5F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38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14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4157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14614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127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9280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981381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0599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718916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095164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35188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7797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A2E3A2-5902-4402-A768-7E26287DDD5F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2094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6756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754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807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96481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338949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140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981381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934149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564892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243063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3243063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077130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48238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 dirty="0" smtClean="0"/>
              <a:t>Coal consumption</a:t>
            </a:r>
            <a:r>
              <a:rPr lang="en-US" baseline="0" dirty="0" smtClean="0"/>
              <a:t> is decreasing while gas is going up.  We can see from the monthly plots that they are almost crossing each other.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 baseline="0" dirty="0" smtClean="0"/>
              <a:t>Nuclear generation has been relatively steady at around 20%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 baseline="0" dirty="0" smtClean="0"/>
              <a:t>So is hydro at around 8% or so.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 baseline="0" dirty="0" smtClean="0"/>
              <a:t>Wind is picking up in the last decade (2005-2015), but is still relatively small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 baseline="0" dirty="0" smtClean="0"/>
              <a:t>Solar doesn’t even register at this scale.   So let’s blow up the statistics on the renewables.</a:t>
            </a:r>
            <a:endParaRPr lang="en-US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A2E3A2-5902-4402-A768-7E26287DDD5F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0864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2325594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59722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0387319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160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223139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077130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077130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 typeface="Arial"/>
              <a:buNone/>
            </a:pPr>
            <a:r>
              <a:rPr lang="en-US" dirty="0" smtClean="0"/>
              <a:t>Look</a:t>
            </a:r>
            <a:r>
              <a:rPr lang="en-US" baseline="0" dirty="0" smtClean="0"/>
              <a:t> at the monthly numbers, with hydro as the reference at about 8%.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 baseline="0" dirty="0" smtClean="0"/>
              <a:t>Wind is approaching gas generation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 baseline="0" dirty="0" smtClean="0"/>
              <a:t>Solar is picking up in the last couple years (2013-2015), but remains small.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 baseline="0" dirty="0" smtClean="0"/>
              <a:t>Yet, the </a:t>
            </a:r>
            <a:r>
              <a:rPr lang="en-US" baseline="0" dirty="0" err="1" smtClean="0"/>
              <a:t>levelized</a:t>
            </a:r>
            <a:r>
              <a:rPr lang="en-US" baseline="0" dirty="0" smtClean="0"/>
              <a:t> cost of solar generation has been dropping dramatically in the last 5 years or so (2010 – 2015) as technologies advance and the industry scales.   The cost is now under $3/watt and installed capacity by mid 2015 is close to 23 GW.</a:t>
            </a:r>
          </a:p>
          <a:p>
            <a:pPr marL="171450" indent="-171450">
              <a:spcBef>
                <a:spcPct val="0"/>
              </a:spcBef>
              <a:buFont typeface="Arial"/>
              <a:buChar char="•"/>
            </a:pPr>
            <a:r>
              <a:rPr lang="en-US" baseline="0" dirty="0" smtClean="0"/>
              <a:t>New startups with innovative business models have sprung up in the last couple years.  In CA, </a:t>
            </a:r>
            <a:endParaRPr lang="en-US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A2E3A2-5902-4402-A768-7E26287DDD5F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8657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169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170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499246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A2E3A2-5902-4402-A768-7E26287DDD5F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473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A2E3A2-5902-4402-A768-7E26287DDD5F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26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A2E3A2-5902-4402-A768-7E26287DDD5F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20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560" indent="-228560">
              <a:buAutoNum type="alphaLcParenBoth"/>
            </a:pPr>
            <a:r>
              <a:rPr lang="en-US" dirty="0" smtClean="0"/>
              <a:t>World wind speed at 100m:</a:t>
            </a:r>
          </a:p>
          <a:p>
            <a:pPr marL="228560" indent="-228560"/>
            <a:r>
              <a:rPr lang="en-US" dirty="0" smtClean="0"/>
              <a:t>	All wind worldwide: 1,700 TW</a:t>
            </a:r>
          </a:p>
          <a:p>
            <a:pPr marL="228560" indent="-228560"/>
            <a:r>
              <a:rPr lang="en-US" dirty="0" smtClean="0"/>
              <a:t>     All wind over land in high-wind</a:t>
            </a:r>
            <a:r>
              <a:rPr lang="en-US" baseline="0" dirty="0" smtClean="0"/>
              <a:t> areas </a:t>
            </a:r>
            <a:r>
              <a:rPr lang="en-US" dirty="0" smtClean="0"/>
              <a:t>outside </a:t>
            </a:r>
            <a:r>
              <a:rPr lang="en-US" dirty="0" err="1" smtClean="0"/>
              <a:t>Antartica</a:t>
            </a:r>
            <a:r>
              <a:rPr lang="en-US" dirty="0" smtClean="0"/>
              <a:t>:</a:t>
            </a:r>
            <a:r>
              <a:rPr lang="en-US" baseline="0" dirty="0" smtClean="0"/>
              <a:t> 70 – 170 TW</a:t>
            </a:r>
          </a:p>
          <a:p>
            <a:pPr marL="228560" indent="-228560"/>
            <a:r>
              <a:rPr lang="en-US" baseline="0" dirty="0" smtClean="0"/>
              <a:t>	World power (all energy) demand in 2030: 16.9 TW</a:t>
            </a:r>
            <a:endParaRPr lang="en-US" dirty="0" smtClean="0"/>
          </a:p>
          <a:p>
            <a:pPr marL="228560" indent="-228560">
              <a:buAutoNum type="alphaLcParenBoth"/>
            </a:pPr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>
              <a:buAutoNum type="alphaLcParenBoth"/>
            </a:pPr>
            <a:r>
              <a:rPr lang="en-US" dirty="0" smtClean="0"/>
              <a:t>World</a:t>
            </a:r>
            <a:r>
              <a:rPr lang="en-US" baseline="0" dirty="0" smtClean="0"/>
              <a:t> surface solar </a:t>
            </a:r>
          </a:p>
          <a:p>
            <a:pPr marL="228560" indent="-228560"/>
            <a:r>
              <a:rPr lang="en-US" baseline="0" dirty="0" smtClean="0"/>
              <a:t>	All solar worldwide: 6,500 TW</a:t>
            </a:r>
          </a:p>
          <a:p>
            <a:pPr marL="228560" indent="-228560"/>
            <a:r>
              <a:rPr lang="en-US" baseline="0" dirty="0" smtClean="0"/>
              <a:t>	All solar over land in high-solar locations: 340 TW</a:t>
            </a:r>
          </a:p>
          <a:p>
            <a:pPr marL="228560" indent="-228560"/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 defTabSz="914319">
              <a:defRPr/>
            </a:pPr>
            <a:r>
              <a:rPr lang="en-US" dirty="0">
                <a:solidFill>
                  <a:srgbClr val="000000"/>
                </a:solidFill>
              </a:rPr>
              <a:t>Source: Renewable Energy Global Status Report, Sept 2010:</a:t>
            </a:r>
            <a:endParaRPr lang="en-US" dirty="0" smtClean="0"/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grid-tied solar PV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The world added 7GW of grid-connected PV capacity, to a total of 21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+3.8 GW to a total of 9.8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Spain:  +70MW to a total of 3.4 GW (</a:t>
            </a:r>
            <a:r>
              <a:rPr lang="en-US" dirty="0" err="1">
                <a:solidFill>
                  <a:srgbClr val="000000"/>
                </a:solidFill>
              </a:rPr>
              <a:t>Govt</a:t>
            </a:r>
            <a:r>
              <a:rPr lang="en-US" dirty="0">
                <a:solidFill>
                  <a:srgbClr val="000000"/>
                </a:solidFill>
              </a:rPr>
              <a:t> subsidy expired!)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+470MW to a total of 1 GW (CA ~half of increase)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Off-grid capacity: 4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wind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Wind power increased the most among all renewables, by 38 GW to a total of 159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+10 GW to a total of 35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China:  +13.8 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+1.9GW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28560" indent="-22856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4786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28560" indent="-228560">
              <a:buAutoNum type="alphaLcParenBoth"/>
            </a:pPr>
            <a:r>
              <a:rPr lang="en-US" dirty="0" smtClean="0"/>
              <a:t>World wind speed at 100m:</a:t>
            </a:r>
          </a:p>
          <a:p>
            <a:pPr marL="228560" indent="-228560"/>
            <a:r>
              <a:rPr lang="en-US" dirty="0" smtClean="0"/>
              <a:t>	All wind worldwide: 1,700 TW</a:t>
            </a:r>
          </a:p>
          <a:p>
            <a:pPr marL="228560" indent="-228560"/>
            <a:r>
              <a:rPr lang="en-US" dirty="0" smtClean="0"/>
              <a:t>     All wind over land in high-wind</a:t>
            </a:r>
            <a:r>
              <a:rPr lang="en-US" baseline="0" dirty="0" smtClean="0"/>
              <a:t> areas </a:t>
            </a:r>
            <a:r>
              <a:rPr lang="en-US" dirty="0" smtClean="0"/>
              <a:t>outside </a:t>
            </a:r>
            <a:r>
              <a:rPr lang="en-US" dirty="0" err="1" smtClean="0"/>
              <a:t>Antartica</a:t>
            </a:r>
            <a:r>
              <a:rPr lang="en-US" dirty="0" smtClean="0"/>
              <a:t>:</a:t>
            </a:r>
            <a:r>
              <a:rPr lang="en-US" baseline="0" dirty="0" smtClean="0"/>
              <a:t> 70 – 170 TW</a:t>
            </a:r>
          </a:p>
          <a:p>
            <a:pPr marL="228560" indent="-228560"/>
            <a:r>
              <a:rPr lang="en-US" baseline="0" dirty="0" smtClean="0"/>
              <a:t>	World power (all energy) demand in 2030: 16.9 TW</a:t>
            </a:r>
            <a:endParaRPr lang="en-US" dirty="0" smtClean="0"/>
          </a:p>
          <a:p>
            <a:pPr marL="228560" indent="-228560">
              <a:buAutoNum type="alphaLcParenBoth"/>
            </a:pPr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>
              <a:buAutoNum type="alphaLcParenBoth"/>
            </a:pPr>
            <a:r>
              <a:rPr lang="en-US" dirty="0" smtClean="0"/>
              <a:t>World</a:t>
            </a:r>
            <a:r>
              <a:rPr lang="en-US" baseline="0" dirty="0" smtClean="0"/>
              <a:t> surface solar </a:t>
            </a:r>
          </a:p>
          <a:p>
            <a:pPr marL="228560" indent="-228560"/>
            <a:r>
              <a:rPr lang="en-US" baseline="0" dirty="0" smtClean="0"/>
              <a:t>	All solar worldwide: 6,500 TW</a:t>
            </a:r>
          </a:p>
          <a:p>
            <a:pPr marL="228560" indent="-228560"/>
            <a:r>
              <a:rPr lang="en-US" baseline="0" dirty="0" smtClean="0"/>
              <a:t>	All solar over land in high-solar locations: 340 TW</a:t>
            </a:r>
          </a:p>
          <a:p>
            <a:pPr marL="228560" indent="-228560"/>
            <a:endParaRPr lang="en-US" dirty="0" smtClean="0"/>
          </a:p>
          <a:p>
            <a:pPr marL="228560" indent="-228560"/>
            <a:endParaRPr lang="en-US" dirty="0" smtClean="0"/>
          </a:p>
          <a:p>
            <a:pPr marL="228560" indent="-228560" defTabSz="914319">
              <a:defRPr/>
            </a:pPr>
            <a:r>
              <a:rPr lang="en-US" dirty="0">
                <a:solidFill>
                  <a:srgbClr val="000000"/>
                </a:solidFill>
              </a:rPr>
              <a:t>Source: Renewable Energy Global Status Report, Sept 2010:</a:t>
            </a:r>
            <a:endParaRPr lang="en-US" dirty="0" smtClean="0"/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grid-tied solar PV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The world added 7GW of grid-connected PV capacity, to a total of 21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+3.8 GW to a total of 9.8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Spain:  +70MW to a total of 3.4 GW (</a:t>
            </a:r>
            <a:r>
              <a:rPr lang="en-US" dirty="0" err="1">
                <a:solidFill>
                  <a:srgbClr val="000000"/>
                </a:solidFill>
              </a:rPr>
              <a:t>Govt</a:t>
            </a:r>
            <a:r>
              <a:rPr lang="en-US" dirty="0">
                <a:solidFill>
                  <a:srgbClr val="000000"/>
                </a:solidFill>
              </a:rPr>
              <a:t> subsidy expired!)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+470MW to a total of 1 GW (CA ~half of increase)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Off-grid capacity: 4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u="sng" dirty="0">
                <a:solidFill>
                  <a:srgbClr val="000000"/>
                </a:solidFill>
              </a:rPr>
              <a:t>2009 wind capacity increase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Wind power increased the most among all renewables, by 38 GW to a total of 159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US: +10 GW to a total of 35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China:  +13.8 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 Germany: +1.9GW to a total of 25.8 GW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228560" indent="-22856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4583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spcBef>
                <a:spcPct val="50000"/>
              </a:spcBef>
            </a:pPr>
            <a:fld id="{19EA38E7-AC23-4797-8087-75F540FE514B}" type="slidenum">
              <a:rPr lang="en-US">
                <a:solidFill>
                  <a:srgbClr val="000000"/>
                </a:solidFill>
              </a:rPr>
              <a:pPr>
                <a:spcBef>
                  <a:spcPct val="50000"/>
                </a:spcBef>
              </a:pPr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85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4919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AABB1-5DA1-4111-B60D-9AB80AA4C0B3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02917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99933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3086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2626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986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6948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114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9055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64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60C058-0185-4C73-A75E-2E7D7CA3C20E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9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5AF11D-B27E-4D65-991E-3AF5E0DB72D8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5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C6891CD-07A7-4DD4-8921-598F03B53758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22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6360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 txBox="1">
            <a:spLocks noGrp="1"/>
          </p:cNvSpPr>
          <p:nvPr/>
        </p:nvSpPr>
        <p:spPr bwMode="auto">
          <a:xfrm>
            <a:off x="4143312" y="9118867"/>
            <a:ext cx="3170248" cy="48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 eaLnBrk="1" hangingPunct="1"/>
            <a:fld id="{4F20C92D-12D7-4B57-A230-365661358E23}" type="slidenum">
              <a:rPr lang="en-US" sz="1200">
                <a:solidFill>
                  <a:srgbClr val="FEFEDE"/>
                </a:solidFill>
                <a:latin typeface="Calibri" pitchFamily="34" charset="0"/>
              </a:rPr>
              <a:pPr algn="r" eaLnBrk="1" hangingPunct="1"/>
              <a:t>41</a:t>
            </a:fld>
            <a:endParaRPr lang="en-US" sz="1200">
              <a:solidFill>
                <a:srgbClr val="FEFED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539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 txBox="1">
            <a:spLocks noGrp="1"/>
          </p:cNvSpPr>
          <p:nvPr/>
        </p:nvSpPr>
        <p:spPr bwMode="auto">
          <a:xfrm>
            <a:off x="4143312" y="9118867"/>
            <a:ext cx="3170248" cy="48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 eaLnBrk="1" hangingPunct="1"/>
            <a:fld id="{4F20C92D-12D7-4B57-A230-365661358E23}" type="slidenum">
              <a:rPr lang="en-US" sz="1200">
                <a:solidFill>
                  <a:srgbClr val="FEFEDE"/>
                </a:solidFill>
                <a:latin typeface="Calibri" pitchFamily="34" charset="0"/>
              </a:rPr>
              <a:pPr algn="r" eaLnBrk="1" hangingPunct="1"/>
              <a:t>42</a:t>
            </a:fld>
            <a:endParaRPr lang="en-US" sz="1200">
              <a:solidFill>
                <a:srgbClr val="FEFED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8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2996" name="Slide Number Placeholder 3"/>
          <p:cNvSpPr txBox="1">
            <a:spLocks noGrp="1"/>
          </p:cNvSpPr>
          <p:nvPr/>
        </p:nvSpPr>
        <p:spPr bwMode="auto">
          <a:xfrm>
            <a:off x="4143312" y="9118867"/>
            <a:ext cx="3170248" cy="48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 eaLnBrk="1" hangingPunct="1"/>
            <a:fld id="{9AC29528-36EE-45F8-BF37-EA2B20B6357D}" type="slidenum">
              <a:rPr lang="en-US" sz="1200">
                <a:solidFill>
                  <a:srgbClr val="FEFEDE"/>
                </a:solidFill>
                <a:latin typeface="Calibri" pitchFamily="34" charset="0"/>
              </a:rPr>
              <a:pPr algn="r" eaLnBrk="1" hangingPunct="1"/>
              <a:t>43</a:t>
            </a:fld>
            <a:endParaRPr lang="en-US" sz="1200">
              <a:solidFill>
                <a:srgbClr val="FEFED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524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9924" name="Slide Number Placeholder 3"/>
          <p:cNvSpPr txBox="1">
            <a:spLocks noGrp="1"/>
          </p:cNvSpPr>
          <p:nvPr/>
        </p:nvSpPr>
        <p:spPr bwMode="auto">
          <a:xfrm>
            <a:off x="4143312" y="9118867"/>
            <a:ext cx="3170248" cy="48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 eaLnBrk="1" hangingPunct="1"/>
            <a:fld id="{9403EC49-ACB0-4062-8DDA-DEC6AED92E7E}" type="slidenum">
              <a:rPr lang="en-US" sz="1200">
                <a:solidFill>
                  <a:srgbClr val="FEFEDE"/>
                </a:solidFill>
                <a:latin typeface="Calibri" pitchFamily="34" charset="0"/>
              </a:rPr>
              <a:pPr algn="r" eaLnBrk="1" hangingPunct="1"/>
              <a:t>44</a:t>
            </a:fld>
            <a:endParaRPr lang="en-US" sz="1200">
              <a:solidFill>
                <a:srgbClr val="FEFED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8058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 txBox="1">
            <a:spLocks noGrp="1"/>
          </p:cNvSpPr>
          <p:nvPr/>
        </p:nvSpPr>
        <p:spPr bwMode="auto">
          <a:xfrm>
            <a:off x="4143312" y="9118867"/>
            <a:ext cx="3170248" cy="48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 eaLnBrk="1" hangingPunct="1"/>
            <a:fld id="{4F20C92D-12D7-4B57-A230-365661358E23}" type="slidenum">
              <a:rPr lang="en-US" sz="1200">
                <a:solidFill>
                  <a:srgbClr val="FEFEDE"/>
                </a:solidFill>
                <a:latin typeface="Calibri" pitchFamily="34" charset="0"/>
              </a:rPr>
              <a:pPr algn="r" eaLnBrk="1" hangingPunct="1"/>
              <a:t>45</a:t>
            </a:fld>
            <a:endParaRPr lang="en-US" sz="1200">
              <a:solidFill>
                <a:srgbClr val="FEFED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7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 txBox="1">
            <a:spLocks noGrp="1"/>
          </p:cNvSpPr>
          <p:nvPr/>
        </p:nvSpPr>
        <p:spPr bwMode="auto">
          <a:xfrm>
            <a:off x="4143312" y="9118867"/>
            <a:ext cx="3170248" cy="48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5" rIns="96651" bIns="48325" anchor="b"/>
          <a:lstStyle/>
          <a:p>
            <a:pPr algn="r" eaLnBrk="1" hangingPunct="1"/>
            <a:fld id="{4F20C92D-12D7-4B57-A230-365661358E23}" type="slidenum">
              <a:rPr lang="en-US" sz="1200">
                <a:solidFill>
                  <a:srgbClr val="FEFEDE"/>
                </a:solidFill>
                <a:latin typeface="Calibri" pitchFamily="34" charset="0"/>
              </a:rPr>
              <a:pPr algn="r" eaLnBrk="1" hangingPunct="1"/>
              <a:t>46</a:t>
            </a:fld>
            <a:endParaRPr lang="en-US" sz="1200">
              <a:solidFill>
                <a:srgbClr val="FEFED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9187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5AF11D-B27E-4D65-991E-3AF5E0DB72D8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3903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41803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24936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234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4684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73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50793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92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57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14664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16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32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82"/>
            <a:ext cx="8112126" cy="384175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019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43"/>
            <a:ext cx="8112125" cy="2907239"/>
          </a:xfrm>
        </p:spPr>
        <p:txBody>
          <a:bodyPr/>
          <a:lstStyle>
            <a:lvl1pPr algn="l" defTabSz="9140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500" b="0" kern="1200" spc="0" baseline="0" dirty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0" hasCustomPrompt="1"/>
          </p:nvPr>
        </p:nvSpPr>
        <p:spPr>
          <a:xfrm>
            <a:off x="235806" y="4785927"/>
            <a:ext cx="8110268" cy="395288"/>
          </a:xfrm>
        </p:spPr>
        <p:txBody>
          <a:bodyPr/>
          <a:lstStyle>
            <a:lvl1pPr marL="0" indent="0">
              <a:buFontTx/>
              <a:buNone/>
              <a:defRPr lang="en-US" sz="19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11" hasCustomPrompt="1"/>
          </p:nvPr>
        </p:nvSpPr>
        <p:spPr>
          <a:xfrm>
            <a:off x="235805" y="5273678"/>
            <a:ext cx="8124560" cy="400051"/>
          </a:xfrm>
        </p:spPr>
        <p:txBody>
          <a:bodyPr/>
          <a:lstStyle>
            <a:lvl1pPr marL="0" indent="0"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2pPr>
            <a:lvl3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3pPr>
            <a:lvl4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4pPr>
            <a:lvl5pPr marL="0" indent="0">
              <a:buFontTx/>
              <a:buNone/>
              <a:defRPr lang="en-US" sz="2000" kern="1200" dirty="0" smtClean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2" y="432215"/>
            <a:ext cx="8580923" cy="838200"/>
          </a:xfrm>
        </p:spPr>
        <p:txBody>
          <a:bodyPr/>
          <a:lstStyle>
            <a:lvl1pPr algn="l" defTabSz="91401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0" kern="1200" spc="0" baseline="0" dirty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 marL="347472" indent="-347472">
              <a:lnSpc>
                <a:spcPct val="100000"/>
              </a:lnSpc>
              <a:spcBef>
                <a:spcPts val="768"/>
              </a:spcBef>
              <a:buClr>
                <a:schemeClr val="tx1">
                  <a:lumMod val="60000"/>
                  <a:lumOff val="40000"/>
                </a:schemeClr>
              </a:buClr>
              <a:tabLst/>
              <a:defRPr sz="3200">
                <a:solidFill>
                  <a:schemeClr val="bg1"/>
                </a:solidFill>
                <a:latin typeface="+mj-lt"/>
              </a:defRPr>
            </a:lvl1pPr>
            <a:lvl2pPr marL="740664" indent="-283464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Lucida Grande"/>
              <a:buChar char="-"/>
              <a:tabLst/>
              <a:defRPr sz="2400">
                <a:solidFill>
                  <a:schemeClr val="bg1"/>
                </a:solidFill>
                <a:latin typeface="+mj-lt"/>
              </a:defRPr>
            </a:lvl2pPr>
            <a:lvl3pPr marL="1211580" indent="-34290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Font typeface="Lucida Grande"/>
              <a:buChar char="-"/>
              <a:tabLst/>
              <a:defRPr sz="2000">
                <a:solidFill>
                  <a:schemeClr val="bg1"/>
                </a:solidFill>
                <a:latin typeface="+mj-lt"/>
              </a:defRPr>
            </a:lvl3pPr>
            <a:lvl4pPr marL="1714500" indent="-342900">
              <a:lnSpc>
                <a:spcPct val="100000"/>
              </a:lnSpc>
              <a:spcBef>
                <a:spcPts val="0"/>
              </a:spcBef>
              <a:buSzPct val="80000"/>
              <a:buFont typeface="Courier New"/>
              <a:buChar char="o"/>
              <a:tabLst/>
              <a:defRPr sz="1600">
                <a:solidFill>
                  <a:schemeClr val="bg1"/>
                </a:solidFill>
                <a:latin typeface="+mj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SzPct val="80000"/>
              <a:buFont typeface="Lucida Grande"/>
              <a:buChar char="&gt;"/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993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12" y="432215"/>
            <a:ext cx="8580923" cy="838200"/>
          </a:xfrm>
        </p:spPr>
        <p:txBody>
          <a:bodyPr/>
          <a:lstStyle>
            <a:lvl1pPr algn="l" defTabSz="91401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0" kern="1200" spc="0" baseline="0" dirty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4167273" cy="4965192"/>
          </a:xfrm>
        </p:spPr>
        <p:txBody>
          <a:bodyPr>
            <a:noAutofit/>
          </a:bodyPr>
          <a:lstStyle>
            <a:lvl1pPr marL="347472" indent="-347472">
              <a:lnSpc>
                <a:spcPct val="100000"/>
              </a:lnSpc>
              <a:spcBef>
                <a:spcPts val="768"/>
              </a:spcBef>
              <a:buClr>
                <a:schemeClr val="tx1">
                  <a:lumMod val="60000"/>
                  <a:lumOff val="40000"/>
                </a:schemeClr>
              </a:buClr>
              <a:tabLst/>
              <a:defRPr sz="3200">
                <a:solidFill>
                  <a:schemeClr val="bg1"/>
                </a:solidFill>
                <a:latin typeface="+mj-lt"/>
              </a:defRPr>
            </a:lvl1pPr>
            <a:lvl2pPr marL="740664" indent="-283464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Lucida Grande"/>
              <a:buChar char="-"/>
              <a:tabLst/>
              <a:defRPr sz="2400">
                <a:solidFill>
                  <a:schemeClr val="bg1"/>
                </a:solidFill>
                <a:latin typeface="+mj-lt"/>
              </a:defRPr>
            </a:lvl2pPr>
            <a:lvl3pPr marL="1211580" indent="-34290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Font typeface="Lucida Grande"/>
              <a:buChar char="-"/>
              <a:tabLst/>
              <a:defRPr sz="2000">
                <a:solidFill>
                  <a:schemeClr val="bg1"/>
                </a:solidFill>
                <a:latin typeface="+mj-lt"/>
              </a:defRPr>
            </a:lvl3pPr>
            <a:lvl4pPr marL="1714500" indent="-342900">
              <a:lnSpc>
                <a:spcPct val="100000"/>
              </a:lnSpc>
              <a:spcBef>
                <a:spcPts val="0"/>
              </a:spcBef>
              <a:buSzPct val="80000"/>
              <a:buFont typeface="Courier New"/>
              <a:buChar char="o"/>
              <a:tabLst/>
              <a:defRPr sz="1600">
                <a:solidFill>
                  <a:schemeClr val="bg1"/>
                </a:solidFill>
                <a:latin typeface="+mj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SzPct val="80000"/>
              <a:buFont typeface="Lucida Grande"/>
              <a:buChar char="&gt;"/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34929" y="1359408"/>
            <a:ext cx="4167273" cy="4965192"/>
          </a:xfrm>
        </p:spPr>
        <p:txBody>
          <a:bodyPr>
            <a:noAutofit/>
          </a:bodyPr>
          <a:lstStyle>
            <a:lvl1pPr marL="347472" indent="-347472">
              <a:lnSpc>
                <a:spcPct val="100000"/>
              </a:lnSpc>
              <a:spcBef>
                <a:spcPts val="768"/>
              </a:spcBef>
              <a:buClr>
                <a:schemeClr val="tx1">
                  <a:lumMod val="60000"/>
                  <a:lumOff val="40000"/>
                </a:schemeClr>
              </a:buClr>
              <a:tabLst/>
              <a:defRPr sz="3200">
                <a:solidFill>
                  <a:schemeClr val="bg1"/>
                </a:solidFill>
                <a:latin typeface="+mj-lt"/>
              </a:defRPr>
            </a:lvl1pPr>
            <a:lvl2pPr marL="740664" indent="-283464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Lucida Grande"/>
              <a:buChar char="-"/>
              <a:tabLst/>
              <a:defRPr sz="2400">
                <a:solidFill>
                  <a:schemeClr val="bg1"/>
                </a:solidFill>
                <a:latin typeface="+mj-lt"/>
              </a:defRPr>
            </a:lvl2pPr>
            <a:lvl3pPr marL="1211580" indent="-34290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Font typeface="Lucida Grande"/>
              <a:buChar char="-"/>
              <a:tabLst/>
              <a:defRPr sz="2000">
                <a:solidFill>
                  <a:schemeClr val="bg1"/>
                </a:solidFill>
                <a:latin typeface="+mj-lt"/>
              </a:defRPr>
            </a:lvl3pPr>
            <a:lvl4pPr marL="1714500" indent="-342900">
              <a:lnSpc>
                <a:spcPct val="100000"/>
              </a:lnSpc>
              <a:spcBef>
                <a:spcPts val="0"/>
              </a:spcBef>
              <a:buSzPct val="80000"/>
              <a:buFont typeface="Courier New"/>
              <a:buChar char="o"/>
              <a:tabLst/>
              <a:defRPr sz="1600">
                <a:solidFill>
                  <a:schemeClr val="bg1"/>
                </a:solidFill>
                <a:latin typeface="+mj-lt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SzPct val="80000"/>
              <a:buFont typeface="Lucida Grande"/>
              <a:buChar char="&gt;"/>
              <a:tabLst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371537" y="6473280"/>
            <a:ext cx="2343760" cy="384721"/>
          </a:xfrm>
          <a:prstGeom prst="rect">
            <a:avLst/>
          </a:prstGeom>
          <a:solidFill>
            <a:srgbClr val="071F28"/>
          </a:solidFill>
        </p:spPr>
        <p:txBody>
          <a:bodyPr wrap="square" rtlCol="0">
            <a:spAutoFit/>
          </a:bodyPr>
          <a:lstStyle/>
          <a:p>
            <a:pPr defTabSz="91401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rgbClr val="0096D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0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145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990" y="0"/>
            <a:ext cx="7195011" cy="6858000"/>
          </a:xfrm>
          <a:prstGeom prst="rect">
            <a:avLst/>
          </a:prstGeom>
        </p:spPr>
      </p:pic>
      <p:sp>
        <p:nvSpPr>
          <p:cNvPr id="4" name="Freeform 6"/>
          <p:cNvSpPr>
            <a:spLocks/>
          </p:cNvSpPr>
          <p:nvPr userDrawn="1"/>
        </p:nvSpPr>
        <p:spPr bwMode="auto">
          <a:xfrm>
            <a:off x="4358240" y="0"/>
            <a:ext cx="4792909" cy="6858000"/>
          </a:xfrm>
          <a:custGeom>
            <a:avLst/>
            <a:gdLst>
              <a:gd name="T0" fmla="*/ 2012 w 2012"/>
              <a:gd name="T1" fmla="*/ 0 h 2160"/>
              <a:gd name="T2" fmla="*/ 1651 w 2012"/>
              <a:gd name="T3" fmla="*/ 0 h 2160"/>
              <a:gd name="T4" fmla="*/ 0 w 2012"/>
              <a:gd name="T5" fmla="*/ 1998 h 2160"/>
              <a:gd name="T6" fmla="*/ 7 w 2012"/>
              <a:gd name="T7" fmla="*/ 2160 h 2160"/>
              <a:gd name="T8" fmla="*/ 2012 w 2012"/>
              <a:gd name="T9" fmla="*/ 2160 h 2160"/>
              <a:gd name="T10" fmla="*/ 2012 w 2012"/>
              <a:gd name="T11" fmla="*/ 0 h 2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12" h="2160">
                <a:moveTo>
                  <a:pt x="2012" y="0"/>
                </a:moveTo>
                <a:cubicBezTo>
                  <a:pt x="1651" y="0"/>
                  <a:pt x="1651" y="0"/>
                  <a:pt x="1651" y="0"/>
                </a:cubicBezTo>
                <a:cubicBezTo>
                  <a:pt x="711" y="179"/>
                  <a:pt x="0" y="1005"/>
                  <a:pt x="0" y="1998"/>
                </a:cubicBezTo>
                <a:cubicBezTo>
                  <a:pt x="0" y="2052"/>
                  <a:pt x="2" y="2106"/>
                  <a:pt x="7" y="2160"/>
                </a:cubicBezTo>
                <a:cubicBezTo>
                  <a:pt x="2012" y="2160"/>
                  <a:pt x="2012" y="2160"/>
                  <a:pt x="2012" y="2160"/>
                </a:cubicBezTo>
                <a:cubicBezTo>
                  <a:pt x="2012" y="0"/>
                  <a:pt x="2012" y="0"/>
                  <a:pt x="2012" y="0"/>
                </a:cubicBezTo>
              </a:path>
            </a:pathLst>
          </a:custGeom>
          <a:gradFill flip="none" rotWithShape="1">
            <a:gsLst>
              <a:gs pos="0">
                <a:srgbClr val="5DB8CA">
                  <a:alpha val="15000"/>
                </a:srgbClr>
              </a:gs>
              <a:gs pos="100000">
                <a:srgbClr val="1F1F1F">
                  <a:alpha val="65000"/>
                </a:srgbClr>
              </a:gs>
            </a:gsLst>
            <a:lin ang="2700000" scaled="1"/>
            <a:tileRect/>
          </a:gradFill>
          <a:ln w="28575" cap="rnd">
            <a:gradFill>
              <a:gsLst>
                <a:gs pos="0">
                  <a:srgbClr val="7F7F7F">
                    <a:alpha val="0"/>
                  </a:srgbClr>
                </a:gs>
                <a:gs pos="35000">
                  <a:srgbClr val="7F7F7F"/>
                </a:gs>
                <a:gs pos="100000">
                  <a:srgbClr val="7F7F7F">
                    <a:alpha val="0"/>
                  </a:srgbClr>
                </a:gs>
              </a:gsLst>
              <a:lin ang="5400000" scaled="0"/>
            </a:gradFill>
            <a:prstDash val="solid"/>
            <a:miter lim="800000"/>
            <a:headEnd/>
            <a:tailEnd/>
          </a:ln>
        </p:spPr>
        <p:txBody>
          <a:bodyPr vert="horz" wrap="square" lIns="91428" tIns="45715" rIns="91428" bIns="45715" numCol="1" anchor="t" anchorCtr="0" compatLnSpc="1">
            <a:prstTxWarp prst="textNoShape">
              <a:avLst/>
            </a:prstTxWarp>
          </a:bodyPr>
          <a:lstStyle/>
          <a:p>
            <a:pPr defTabSz="91401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900">
              <a:solidFill>
                <a:srgbClr val="0096D6"/>
              </a:solidFill>
              <a:latin typeface="Arial"/>
            </a:endParaRPr>
          </a:p>
        </p:txBody>
      </p:sp>
      <p:grpSp>
        <p:nvGrpSpPr>
          <p:cNvPr id="5" name="Group 897"/>
          <p:cNvGrpSpPr/>
          <p:nvPr userDrawn="1"/>
        </p:nvGrpSpPr>
        <p:grpSpPr>
          <a:xfrm>
            <a:off x="650750" y="1272387"/>
            <a:ext cx="2078875" cy="2784652"/>
            <a:chOff x="4932363" y="415926"/>
            <a:chExt cx="974725" cy="979488"/>
          </a:xfrm>
        </p:grpSpPr>
        <p:sp>
          <p:nvSpPr>
            <p:cNvPr id="6" name="Freeform 738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  <a:gd name="T48" fmla="*/ 543 w 543"/>
                <a:gd name="T49" fmla="*/ 3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  <a:lnTo>
                    <a:pt x="543" y="345"/>
                  </a:lnTo>
                  <a:close/>
                </a:path>
              </a:pathLst>
            </a:cu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" name="Freeform 739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</a:path>
              </a:pathLst>
            </a:cu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" name="Line 740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" name="Line 741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" name="Line 742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" name="Line 743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" name="Line 744"/>
            <p:cNvSpPr>
              <a:spLocks noChangeShapeType="1"/>
            </p:cNvSpPr>
            <p:nvPr/>
          </p:nvSpPr>
          <p:spPr bwMode="auto">
            <a:xfrm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" name="Line 745"/>
            <p:cNvSpPr>
              <a:spLocks noChangeShapeType="1"/>
            </p:cNvSpPr>
            <p:nvPr/>
          </p:nvSpPr>
          <p:spPr bwMode="auto">
            <a:xfrm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" name="Line 746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" name="Line 747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" name="Line 748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" name="Line 749"/>
            <p:cNvSpPr>
              <a:spLocks noChangeShapeType="1"/>
            </p:cNvSpPr>
            <p:nvPr/>
          </p:nvSpPr>
          <p:spPr bwMode="auto">
            <a:xfrm flipH="1">
              <a:off x="5103814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" name="Line 750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" name="Line 75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" name="Line 752"/>
            <p:cNvSpPr>
              <a:spLocks noChangeShapeType="1"/>
            </p:cNvSpPr>
            <p:nvPr/>
          </p:nvSpPr>
          <p:spPr bwMode="auto">
            <a:xfrm flipH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" name="Line 753"/>
            <p:cNvSpPr>
              <a:spLocks noChangeShapeType="1"/>
            </p:cNvSpPr>
            <p:nvPr/>
          </p:nvSpPr>
          <p:spPr bwMode="auto">
            <a:xfrm flipH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" name="Line 754"/>
            <p:cNvSpPr>
              <a:spLocks noChangeShapeType="1"/>
            </p:cNvSpPr>
            <p:nvPr/>
          </p:nvSpPr>
          <p:spPr bwMode="auto">
            <a:xfrm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" name="Line 755"/>
            <p:cNvSpPr>
              <a:spLocks noChangeShapeType="1"/>
            </p:cNvSpPr>
            <p:nvPr/>
          </p:nvSpPr>
          <p:spPr bwMode="auto">
            <a:xfrm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" name="Line 756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" name="Line 757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" name="Line 758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" name="Line 759"/>
            <p:cNvSpPr>
              <a:spLocks noChangeShapeType="1"/>
            </p:cNvSpPr>
            <p:nvPr/>
          </p:nvSpPr>
          <p:spPr bwMode="auto">
            <a:xfrm flipH="1"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" name="Line 760"/>
            <p:cNvSpPr>
              <a:spLocks noChangeShapeType="1"/>
            </p:cNvSpPr>
            <p:nvPr/>
          </p:nvSpPr>
          <p:spPr bwMode="auto">
            <a:xfrm flipH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" name="Line 761"/>
            <p:cNvSpPr>
              <a:spLocks noChangeShapeType="1"/>
            </p:cNvSpPr>
            <p:nvPr/>
          </p:nvSpPr>
          <p:spPr bwMode="auto">
            <a:xfrm flipH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" name="Line 762"/>
            <p:cNvSpPr>
              <a:spLocks noChangeShapeType="1"/>
            </p:cNvSpPr>
            <p:nvPr/>
          </p:nvSpPr>
          <p:spPr bwMode="auto">
            <a:xfrm flipH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" name="Line 763"/>
            <p:cNvSpPr>
              <a:spLocks noChangeShapeType="1"/>
            </p:cNvSpPr>
            <p:nvPr/>
          </p:nvSpPr>
          <p:spPr bwMode="auto">
            <a:xfrm flipH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" name="Line 764"/>
            <p:cNvSpPr>
              <a:spLocks noChangeShapeType="1"/>
            </p:cNvSpPr>
            <p:nvPr/>
          </p:nvSpPr>
          <p:spPr bwMode="auto">
            <a:xfrm flipH="1" flipV="1"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" name="Line 765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" name="Line 766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" name="Line 767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" name="Line 768"/>
            <p:cNvSpPr>
              <a:spLocks noChangeShapeType="1"/>
            </p:cNvSpPr>
            <p:nvPr/>
          </p:nvSpPr>
          <p:spPr bwMode="auto">
            <a:xfrm flipH="1"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" name="Line 769"/>
            <p:cNvSpPr>
              <a:spLocks noChangeShapeType="1"/>
            </p:cNvSpPr>
            <p:nvPr/>
          </p:nvSpPr>
          <p:spPr bwMode="auto">
            <a:xfrm flipH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" name="Line 770"/>
            <p:cNvSpPr>
              <a:spLocks noChangeShapeType="1"/>
            </p:cNvSpPr>
            <p:nvPr/>
          </p:nvSpPr>
          <p:spPr bwMode="auto">
            <a:xfrm flipH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" name="Line 771"/>
            <p:cNvSpPr>
              <a:spLocks noChangeShapeType="1"/>
            </p:cNvSpPr>
            <p:nvPr/>
          </p:nvSpPr>
          <p:spPr bwMode="auto">
            <a:xfrm flipH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" name="Line 772"/>
            <p:cNvSpPr>
              <a:spLocks noChangeShapeType="1"/>
            </p:cNvSpPr>
            <p:nvPr/>
          </p:nvSpPr>
          <p:spPr bwMode="auto">
            <a:xfrm flipV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" name="Line 773"/>
            <p:cNvSpPr>
              <a:spLocks noChangeShapeType="1"/>
            </p:cNvSpPr>
            <p:nvPr/>
          </p:nvSpPr>
          <p:spPr bwMode="auto">
            <a:xfrm flipV="1"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" name="Line 774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" name="Line 775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" name="Line 776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" name="Line 777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" name="Line 778"/>
            <p:cNvSpPr>
              <a:spLocks noChangeShapeType="1"/>
            </p:cNvSpPr>
            <p:nvPr/>
          </p:nvSpPr>
          <p:spPr bwMode="auto">
            <a:xfrm flipH="1"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7" name="Line 779"/>
            <p:cNvSpPr>
              <a:spLocks noChangeShapeType="1"/>
            </p:cNvSpPr>
            <p:nvPr/>
          </p:nvSpPr>
          <p:spPr bwMode="auto">
            <a:xfrm flipH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8" name="Line 780"/>
            <p:cNvSpPr>
              <a:spLocks noChangeShapeType="1"/>
            </p:cNvSpPr>
            <p:nvPr/>
          </p:nvSpPr>
          <p:spPr bwMode="auto">
            <a:xfrm flipV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9" name="Line 781"/>
            <p:cNvSpPr>
              <a:spLocks noChangeShapeType="1"/>
            </p:cNvSpPr>
            <p:nvPr/>
          </p:nvSpPr>
          <p:spPr bwMode="auto">
            <a:xfrm flipV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0" name="Line 782"/>
            <p:cNvSpPr>
              <a:spLocks noChangeShapeType="1"/>
            </p:cNvSpPr>
            <p:nvPr/>
          </p:nvSpPr>
          <p:spPr bwMode="auto">
            <a:xfrm flipV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1" name="Line 783"/>
            <p:cNvSpPr>
              <a:spLocks noChangeShapeType="1"/>
            </p:cNvSpPr>
            <p:nvPr/>
          </p:nvSpPr>
          <p:spPr bwMode="auto">
            <a:xfrm flipV="1"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2" name="Line 784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3" name="Line 785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4" name="Line 786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5" name="Line 787"/>
            <p:cNvSpPr>
              <a:spLocks noChangeShapeType="1"/>
            </p:cNvSpPr>
            <p:nvPr/>
          </p:nvSpPr>
          <p:spPr bwMode="auto">
            <a:xfrm flipH="1" flipV="1"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6" name="Line 788"/>
            <p:cNvSpPr>
              <a:spLocks noChangeShapeType="1"/>
            </p:cNvSpPr>
            <p:nvPr/>
          </p:nvSpPr>
          <p:spPr bwMode="auto">
            <a:xfrm flipV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7" name="Line 789"/>
            <p:cNvSpPr>
              <a:spLocks noChangeShapeType="1"/>
            </p:cNvSpPr>
            <p:nvPr/>
          </p:nvSpPr>
          <p:spPr bwMode="auto">
            <a:xfrm flipV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8" name="Line 790"/>
            <p:cNvSpPr>
              <a:spLocks noChangeShapeType="1"/>
            </p:cNvSpPr>
            <p:nvPr/>
          </p:nvSpPr>
          <p:spPr bwMode="auto">
            <a:xfrm flipV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59" name="Line 791"/>
            <p:cNvSpPr>
              <a:spLocks noChangeShapeType="1"/>
            </p:cNvSpPr>
            <p:nvPr/>
          </p:nvSpPr>
          <p:spPr bwMode="auto">
            <a:xfrm flipV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0" name="Line 792"/>
            <p:cNvSpPr>
              <a:spLocks noChangeShapeType="1"/>
            </p:cNvSpPr>
            <p:nvPr/>
          </p:nvSpPr>
          <p:spPr bwMode="auto">
            <a:xfrm flipV="1">
              <a:off x="5303839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1" name="Line 793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2" name="Line 794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3" name="Line 795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4" name="Line 796"/>
            <p:cNvSpPr>
              <a:spLocks noChangeShapeType="1"/>
            </p:cNvSpPr>
            <p:nvPr/>
          </p:nvSpPr>
          <p:spPr bwMode="auto">
            <a:xfrm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5" name="Line 797"/>
            <p:cNvSpPr>
              <a:spLocks noChangeShapeType="1"/>
            </p:cNvSpPr>
            <p:nvPr/>
          </p:nvSpPr>
          <p:spPr bwMode="auto">
            <a:xfrm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6" name="Line 798"/>
            <p:cNvSpPr>
              <a:spLocks noChangeShapeType="1"/>
            </p:cNvSpPr>
            <p:nvPr/>
          </p:nvSpPr>
          <p:spPr bwMode="auto">
            <a:xfrm flipV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7" name="Line 799"/>
            <p:cNvSpPr>
              <a:spLocks noChangeShapeType="1"/>
            </p:cNvSpPr>
            <p:nvPr/>
          </p:nvSpPr>
          <p:spPr bwMode="auto">
            <a:xfrm flipV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8" name="Line 800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69" name="Line 801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0" name="Line 802"/>
            <p:cNvSpPr>
              <a:spLocks noChangeShapeType="1"/>
            </p:cNvSpPr>
            <p:nvPr/>
          </p:nvSpPr>
          <p:spPr bwMode="auto">
            <a:xfrm flipV="1">
              <a:off x="5103814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1" name="Line 803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2" name="Line 804"/>
            <p:cNvSpPr>
              <a:spLocks noChangeShapeType="1"/>
            </p:cNvSpPr>
            <p:nvPr/>
          </p:nvSpPr>
          <p:spPr bwMode="auto">
            <a:xfrm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3" name="Line 805"/>
            <p:cNvSpPr>
              <a:spLocks noChangeShapeType="1"/>
            </p:cNvSpPr>
            <p:nvPr/>
          </p:nvSpPr>
          <p:spPr bwMode="auto">
            <a:xfrm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4" name="Line 806"/>
            <p:cNvSpPr>
              <a:spLocks noChangeShapeType="1"/>
            </p:cNvSpPr>
            <p:nvPr/>
          </p:nvSpPr>
          <p:spPr bwMode="auto">
            <a:xfrm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5" name="Line 807"/>
            <p:cNvSpPr>
              <a:spLocks noChangeShapeType="1"/>
            </p:cNvSpPr>
            <p:nvPr/>
          </p:nvSpPr>
          <p:spPr bwMode="auto">
            <a:xfrm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6" name="Line 80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7" name="Line 80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8" name="Line 811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79" name="Line 812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0" name="Line 813"/>
            <p:cNvSpPr>
              <a:spLocks noChangeShapeType="1"/>
            </p:cNvSpPr>
            <p:nvPr/>
          </p:nvSpPr>
          <p:spPr bwMode="auto">
            <a:xfrm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1" name="Line 814"/>
            <p:cNvSpPr>
              <a:spLocks noChangeShapeType="1"/>
            </p:cNvSpPr>
            <p:nvPr/>
          </p:nvSpPr>
          <p:spPr bwMode="auto">
            <a:xfrm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2" name="Line 815"/>
            <p:cNvSpPr>
              <a:spLocks noChangeShapeType="1"/>
            </p:cNvSpPr>
            <p:nvPr/>
          </p:nvSpPr>
          <p:spPr bwMode="auto">
            <a:xfrm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3" name="Line 816"/>
            <p:cNvSpPr>
              <a:spLocks noChangeShapeType="1"/>
            </p:cNvSpPr>
            <p:nvPr/>
          </p:nvSpPr>
          <p:spPr bwMode="auto">
            <a:xfrm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4" name="Line 817"/>
            <p:cNvSpPr>
              <a:spLocks noChangeShapeType="1"/>
            </p:cNvSpPr>
            <p:nvPr/>
          </p:nvSpPr>
          <p:spPr bwMode="auto">
            <a:xfrm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5" name="Line 81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6" name="Line 81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7" name="Line 820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8" name="Line 82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89" name="Line 822"/>
            <p:cNvSpPr>
              <a:spLocks noChangeShapeType="1"/>
            </p:cNvSpPr>
            <p:nvPr/>
          </p:nvSpPr>
          <p:spPr bwMode="auto">
            <a:xfrm>
              <a:off x="5103813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0" name="Line 823"/>
            <p:cNvSpPr>
              <a:spLocks noChangeShapeType="1"/>
            </p:cNvSpPr>
            <p:nvPr/>
          </p:nvSpPr>
          <p:spPr bwMode="auto">
            <a:xfrm>
              <a:off x="5103813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1" name="Line 824"/>
            <p:cNvSpPr>
              <a:spLocks noChangeShapeType="1"/>
            </p:cNvSpPr>
            <p:nvPr/>
          </p:nvSpPr>
          <p:spPr bwMode="auto">
            <a:xfrm>
              <a:off x="5103813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2" name="Line 825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3" name="Line 826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4" name="Line 827"/>
            <p:cNvSpPr>
              <a:spLocks noChangeShapeType="1"/>
            </p:cNvSpPr>
            <p:nvPr/>
          </p:nvSpPr>
          <p:spPr bwMode="auto">
            <a:xfrm>
              <a:off x="5103813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5" name="Line 828"/>
            <p:cNvSpPr>
              <a:spLocks noChangeShapeType="1"/>
            </p:cNvSpPr>
            <p:nvPr/>
          </p:nvSpPr>
          <p:spPr bwMode="auto">
            <a:xfrm flipV="1">
              <a:off x="5103813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6" name="Freeform 829"/>
            <p:cNvSpPr>
              <a:spLocks/>
            </p:cNvSpPr>
            <p:nvPr/>
          </p:nvSpPr>
          <p:spPr bwMode="auto">
            <a:xfrm>
              <a:off x="4932363" y="415926"/>
              <a:ext cx="974725" cy="979488"/>
            </a:xfrm>
            <a:custGeom>
              <a:avLst/>
              <a:gdLst>
                <a:gd name="T0" fmla="*/ 229 w 260"/>
                <a:gd name="T1" fmla="*/ 187 h 261"/>
                <a:gd name="T2" fmla="*/ 187 w 260"/>
                <a:gd name="T3" fmla="*/ 31 h 261"/>
                <a:gd name="T4" fmla="*/ 31 w 260"/>
                <a:gd name="T5" fmla="*/ 73 h 261"/>
                <a:gd name="T6" fmla="*/ 73 w 260"/>
                <a:gd name="T7" fmla="*/ 229 h 261"/>
                <a:gd name="T8" fmla="*/ 229 w 260"/>
                <a:gd name="T9" fmla="*/ 18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29" y="187"/>
                  </a:moveTo>
                  <a:cubicBezTo>
                    <a:pt x="260" y="133"/>
                    <a:pt x="242" y="63"/>
                    <a:pt x="187" y="31"/>
                  </a:cubicBezTo>
                  <a:cubicBezTo>
                    <a:pt x="132" y="0"/>
                    <a:pt x="63" y="19"/>
                    <a:pt x="31" y="73"/>
                  </a:cubicBezTo>
                  <a:cubicBezTo>
                    <a:pt x="0" y="128"/>
                    <a:pt x="18" y="198"/>
                    <a:pt x="73" y="229"/>
                  </a:cubicBezTo>
                  <a:cubicBezTo>
                    <a:pt x="128" y="261"/>
                    <a:pt x="197" y="242"/>
                    <a:pt x="229" y="187"/>
                  </a:cubicBezTo>
                  <a:close/>
                </a:path>
              </a:pathLst>
            </a:cu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</p:grpSp>
      <p:grpSp>
        <p:nvGrpSpPr>
          <p:cNvPr id="97" name="Group 1284"/>
          <p:cNvGrpSpPr/>
          <p:nvPr userDrawn="1"/>
        </p:nvGrpSpPr>
        <p:grpSpPr>
          <a:xfrm>
            <a:off x="7961775" y="4570939"/>
            <a:ext cx="1445031" cy="1935620"/>
            <a:chOff x="4932363" y="415926"/>
            <a:chExt cx="974725" cy="979488"/>
          </a:xfrm>
        </p:grpSpPr>
        <p:sp>
          <p:nvSpPr>
            <p:cNvPr id="98" name="Freeform 829"/>
            <p:cNvSpPr>
              <a:spLocks/>
            </p:cNvSpPr>
            <p:nvPr/>
          </p:nvSpPr>
          <p:spPr bwMode="auto">
            <a:xfrm>
              <a:off x="4932363" y="415926"/>
              <a:ext cx="974725" cy="979488"/>
            </a:xfrm>
            <a:custGeom>
              <a:avLst/>
              <a:gdLst>
                <a:gd name="T0" fmla="*/ 229 w 260"/>
                <a:gd name="T1" fmla="*/ 187 h 261"/>
                <a:gd name="T2" fmla="*/ 187 w 260"/>
                <a:gd name="T3" fmla="*/ 31 h 261"/>
                <a:gd name="T4" fmla="*/ 31 w 260"/>
                <a:gd name="T5" fmla="*/ 73 h 261"/>
                <a:gd name="T6" fmla="*/ 73 w 260"/>
                <a:gd name="T7" fmla="*/ 229 h 261"/>
                <a:gd name="T8" fmla="*/ 229 w 260"/>
                <a:gd name="T9" fmla="*/ 18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29" y="187"/>
                  </a:moveTo>
                  <a:cubicBezTo>
                    <a:pt x="260" y="133"/>
                    <a:pt x="242" y="63"/>
                    <a:pt x="187" y="31"/>
                  </a:cubicBezTo>
                  <a:cubicBezTo>
                    <a:pt x="132" y="0"/>
                    <a:pt x="63" y="19"/>
                    <a:pt x="31" y="73"/>
                  </a:cubicBezTo>
                  <a:cubicBezTo>
                    <a:pt x="0" y="128"/>
                    <a:pt x="18" y="198"/>
                    <a:pt x="73" y="229"/>
                  </a:cubicBezTo>
                  <a:cubicBezTo>
                    <a:pt x="128" y="261"/>
                    <a:pt x="197" y="242"/>
                    <a:pt x="229" y="187"/>
                  </a:cubicBezTo>
                  <a:close/>
                </a:path>
              </a:pathLst>
            </a:custGeom>
            <a:solidFill>
              <a:srgbClr val="000000">
                <a:alpha val="50196"/>
              </a:srgbClr>
            </a:solidFill>
            <a:ln w="5" cap="rnd">
              <a:solidFill>
                <a:srgbClr val="7F7F7F">
                  <a:alpha val="65098"/>
                </a:srgb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99" name="Freeform 738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  <a:gd name="T48" fmla="*/ 543 w 543"/>
                <a:gd name="T49" fmla="*/ 3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  <a:lnTo>
                    <a:pt x="543" y="345"/>
                  </a:lnTo>
                  <a:close/>
                </a:path>
              </a:pathLst>
            </a:cu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0" name="Freeform 739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</a:path>
              </a:pathLst>
            </a:cu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1" name="Line 740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2" name="Line 741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3" name="Line 742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4" name="Line 743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5" name="Line 744"/>
            <p:cNvSpPr>
              <a:spLocks noChangeShapeType="1"/>
            </p:cNvSpPr>
            <p:nvPr/>
          </p:nvSpPr>
          <p:spPr bwMode="auto">
            <a:xfrm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6" name="Line 745"/>
            <p:cNvSpPr>
              <a:spLocks noChangeShapeType="1"/>
            </p:cNvSpPr>
            <p:nvPr/>
          </p:nvSpPr>
          <p:spPr bwMode="auto">
            <a:xfrm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7" name="Line 746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8" name="Line 747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09" name="Line 748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0" name="Line 749"/>
            <p:cNvSpPr>
              <a:spLocks noChangeShapeType="1"/>
            </p:cNvSpPr>
            <p:nvPr/>
          </p:nvSpPr>
          <p:spPr bwMode="auto">
            <a:xfrm flipH="1">
              <a:off x="5103814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1" name="Line 750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2" name="Line 75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3" name="Line 752"/>
            <p:cNvSpPr>
              <a:spLocks noChangeShapeType="1"/>
            </p:cNvSpPr>
            <p:nvPr/>
          </p:nvSpPr>
          <p:spPr bwMode="auto">
            <a:xfrm flipH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4" name="Line 753"/>
            <p:cNvSpPr>
              <a:spLocks noChangeShapeType="1"/>
            </p:cNvSpPr>
            <p:nvPr/>
          </p:nvSpPr>
          <p:spPr bwMode="auto">
            <a:xfrm flipH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5" name="Line 754"/>
            <p:cNvSpPr>
              <a:spLocks noChangeShapeType="1"/>
            </p:cNvSpPr>
            <p:nvPr/>
          </p:nvSpPr>
          <p:spPr bwMode="auto">
            <a:xfrm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6" name="Line 755"/>
            <p:cNvSpPr>
              <a:spLocks noChangeShapeType="1"/>
            </p:cNvSpPr>
            <p:nvPr/>
          </p:nvSpPr>
          <p:spPr bwMode="auto">
            <a:xfrm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7" name="Line 756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8" name="Line 757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19" name="Line 758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0" name="Line 759"/>
            <p:cNvSpPr>
              <a:spLocks noChangeShapeType="1"/>
            </p:cNvSpPr>
            <p:nvPr/>
          </p:nvSpPr>
          <p:spPr bwMode="auto">
            <a:xfrm flipH="1"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1" name="Line 760"/>
            <p:cNvSpPr>
              <a:spLocks noChangeShapeType="1"/>
            </p:cNvSpPr>
            <p:nvPr/>
          </p:nvSpPr>
          <p:spPr bwMode="auto">
            <a:xfrm flipH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2" name="Line 761"/>
            <p:cNvSpPr>
              <a:spLocks noChangeShapeType="1"/>
            </p:cNvSpPr>
            <p:nvPr/>
          </p:nvSpPr>
          <p:spPr bwMode="auto">
            <a:xfrm flipH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3" name="Line 762"/>
            <p:cNvSpPr>
              <a:spLocks noChangeShapeType="1"/>
            </p:cNvSpPr>
            <p:nvPr/>
          </p:nvSpPr>
          <p:spPr bwMode="auto">
            <a:xfrm flipH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4" name="Line 763"/>
            <p:cNvSpPr>
              <a:spLocks noChangeShapeType="1"/>
            </p:cNvSpPr>
            <p:nvPr/>
          </p:nvSpPr>
          <p:spPr bwMode="auto">
            <a:xfrm flipH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5" name="Line 764"/>
            <p:cNvSpPr>
              <a:spLocks noChangeShapeType="1"/>
            </p:cNvSpPr>
            <p:nvPr/>
          </p:nvSpPr>
          <p:spPr bwMode="auto">
            <a:xfrm flipH="1" flipV="1"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6" name="Line 765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7" name="Line 766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8" name="Line 767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29" name="Line 768"/>
            <p:cNvSpPr>
              <a:spLocks noChangeShapeType="1"/>
            </p:cNvSpPr>
            <p:nvPr/>
          </p:nvSpPr>
          <p:spPr bwMode="auto">
            <a:xfrm flipH="1"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0" name="Line 769"/>
            <p:cNvSpPr>
              <a:spLocks noChangeShapeType="1"/>
            </p:cNvSpPr>
            <p:nvPr/>
          </p:nvSpPr>
          <p:spPr bwMode="auto">
            <a:xfrm flipH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1" name="Line 770"/>
            <p:cNvSpPr>
              <a:spLocks noChangeShapeType="1"/>
            </p:cNvSpPr>
            <p:nvPr/>
          </p:nvSpPr>
          <p:spPr bwMode="auto">
            <a:xfrm flipH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2" name="Line 771"/>
            <p:cNvSpPr>
              <a:spLocks noChangeShapeType="1"/>
            </p:cNvSpPr>
            <p:nvPr/>
          </p:nvSpPr>
          <p:spPr bwMode="auto">
            <a:xfrm flipH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3" name="Line 772"/>
            <p:cNvSpPr>
              <a:spLocks noChangeShapeType="1"/>
            </p:cNvSpPr>
            <p:nvPr/>
          </p:nvSpPr>
          <p:spPr bwMode="auto">
            <a:xfrm flipV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4" name="Line 773"/>
            <p:cNvSpPr>
              <a:spLocks noChangeShapeType="1"/>
            </p:cNvSpPr>
            <p:nvPr/>
          </p:nvSpPr>
          <p:spPr bwMode="auto">
            <a:xfrm flipV="1"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5" name="Line 774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6" name="Line 775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7" name="Line 776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8" name="Line 777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39" name="Line 778"/>
            <p:cNvSpPr>
              <a:spLocks noChangeShapeType="1"/>
            </p:cNvSpPr>
            <p:nvPr/>
          </p:nvSpPr>
          <p:spPr bwMode="auto">
            <a:xfrm flipH="1"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0" name="Line 779"/>
            <p:cNvSpPr>
              <a:spLocks noChangeShapeType="1"/>
            </p:cNvSpPr>
            <p:nvPr/>
          </p:nvSpPr>
          <p:spPr bwMode="auto">
            <a:xfrm flipH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1" name="Line 780"/>
            <p:cNvSpPr>
              <a:spLocks noChangeShapeType="1"/>
            </p:cNvSpPr>
            <p:nvPr/>
          </p:nvSpPr>
          <p:spPr bwMode="auto">
            <a:xfrm flipV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2" name="Line 781"/>
            <p:cNvSpPr>
              <a:spLocks noChangeShapeType="1"/>
            </p:cNvSpPr>
            <p:nvPr/>
          </p:nvSpPr>
          <p:spPr bwMode="auto">
            <a:xfrm flipV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3" name="Line 782"/>
            <p:cNvSpPr>
              <a:spLocks noChangeShapeType="1"/>
            </p:cNvSpPr>
            <p:nvPr/>
          </p:nvSpPr>
          <p:spPr bwMode="auto">
            <a:xfrm flipV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4" name="Line 783"/>
            <p:cNvSpPr>
              <a:spLocks noChangeShapeType="1"/>
            </p:cNvSpPr>
            <p:nvPr/>
          </p:nvSpPr>
          <p:spPr bwMode="auto">
            <a:xfrm flipV="1"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5" name="Line 784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6" name="Line 785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7" name="Line 786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8" name="Line 787"/>
            <p:cNvSpPr>
              <a:spLocks noChangeShapeType="1"/>
            </p:cNvSpPr>
            <p:nvPr/>
          </p:nvSpPr>
          <p:spPr bwMode="auto">
            <a:xfrm flipH="1" flipV="1"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49" name="Line 788"/>
            <p:cNvSpPr>
              <a:spLocks noChangeShapeType="1"/>
            </p:cNvSpPr>
            <p:nvPr/>
          </p:nvSpPr>
          <p:spPr bwMode="auto">
            <a:xfrm flipV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0" name="Line 789"/>
            <p:cNvSpPr>
              <a:spLocks noChangeShapeType="1"/>
            </p:cNvSpPr>
            <p:nvPr/>
          </p:nvSpPr>
          <p:spPr bwMode="auto">
            <a:xfrm flipV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1" name="Line 790"/>
            <p:cNvSpPr>
              <a:spLocks noChangeShapeType="1"/>
            </p:cNvSpPr>
            <p:nvPr/>
          </p:nvSpPr>
          <p:spPr bwMode="auto">
            <a:xfrm flipV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2" name="Line 791"/>
            <p:cNvSpPr>
              <a:spLocks noChangeShapeType="1"/>
            </p:cNvSpPr>
            <p:nvPr/>
          </p:nvSpPr>
          <p:spPr bwMode="auto">
            <a:xfrm flipV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3" name="Line 792"/>
            <p:cNvSpPr>
              <a:spLocks noChangeShapeType="1"/>
            </p:cNvSpPr>
            <p:nvPr/>
          </p:nvSpPr>
          <p:spPr bwMode="auto">
            <a:xfrm flipV="1">
              <a:off x="5303839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4" name="Line 793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5" name="Line 794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6" name="Line 795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7" name="Line 796"/>
            <p:cNvSpPr>
              <a:spLocks noChangeShapeType="1"/>
            </p:cNvSpPr>
            <p:nvPr/>
          </p:nvSpPr>
          <p:spPr bwMode="auto">
            <a:xfrm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8" name="Line 797"/>
            <p:cNvSpPr>
              <a:spLocks noChangeShapeType="1"/>
            </p:cNvSpPr>
            <p:nvPr/>
          </p:nvSpPr>
          <p:spPr bwMode="auto">
            <a:xfrm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59" name="Line 798"/>
            <p:cNvSpPr>
              <a:spLocks noChangeShapeType="1"/>
            </p:cNvSpPr>
            <p:nvPr/>
          </p:nvSpPr>
          <p:spPr bwMode="auto">
            <a:xfrm flipV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0" name="Line 799"/>
            <p:cNvSpPr>
              <a:spLocks noChangeShapeType="1"/>
            </p:cNvSpPr>
            <p:nvPr/>
          </p:nvSpPr>
          <p:spPr bwMode="auto">
            <a:xfrm flipV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1" name="Line 800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2" name="Line 801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3" name="Line 802"/>
            <p:cNvSpPr>
              <a:spLocks noChangeShapeType="1"/>
            </p:cNvSpPr>
            <p:nvPr/>
          </p:nvSpPr>
          <p:spPr bwMode="auto">
            <a:xfrm flipV="1">
              <a:off x="5103814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4" name="Line 803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5" name="Line 804"/>
            <p:cNvSpPr>
              <a:spLocks noChangeShapeType="1"/>
            </p:cNvSpPr>
            <p:nvPr/>
          </p:nvSpPr>
          <p:spPr bwMode="auto">
            <a:xfrm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6" name="Line 805"/>
            <p:cNvSpPr>
              <a:spLocks noChangeShapeType="1"/>
            </p:cNvSpPr>
            <p:nvPr/>
          </p:nvSpPr>
          <p:spPr bwMode="auto">
            <a:xfrm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7" name="Line 806"/>
            <p:cNvSpPr>
              <a:spLocks noChangeShapeType="1"/>
            </p:cNvSpPr>
            <p:nvPr/>
          </p:nvSpPr>
          <p:spPr bwMode="auto">
            <a:xfrm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8" name="Line 807"/>
            <p:cNvSpPr>
              <a:spLocks noChangeShapeType="1"/>
            </p:cNvSpPr>
            <p:nvPr/>
          </p:nvSpPr>
          <p:spPr bwMode="auto">
            <a:xfrm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69" name="Line 80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0" name="Line 80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1" name="Line 811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2" name="Line 812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3" name="Line 813"/>
            <p:cNvSpPr>
              <a:spLocks noChangeShapeType="1"/>
            </p:cNvSpPr>
            <p:nvPr/>
          </p:nvSpPr>
          <p:spPr bwMode="auto">
            <a:xfrm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4" name="Line 814"/>
            <p:cNvSpPr>
              <a:spLocks noChangeShapeType="1"/>
            </p:cNvSpPr>
            <p:nvPr/>
          </p:nvSpPr>
          <p:spPr bwMode="auto">
            <a:xfrm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5" name="Line 815"/>
            <p:cNvSpPr>
              <a:spLocks noChangeShapeType="1"/>
            </p:cNvSpPr>
            <p:nvPr/>
          </p:nvSpPr>
          <p:spPr bwMode="auto">
            <a:xfrm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6" name="Line 816"/>
            <p:cNvSpPr>
              <a:spLocks noChangeShapeType="1"/>
            </p:cNvSpPr>
            <p:nvPr/>
          </p:nvSpPr>
          <p:spPr bwMode="auto">
            <a:xfrm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7" name="Line 817"/>
            <p:cNvSpPr>
              <a:spLocks noChangeShapeType="1"/>
            </p:cNvSpPr>
            <p:nvPr/>
          </p:nvSpPr>
          <p:spPr bwMode="auto">
            <a:xfrm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8" name="Line 81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79" name="Line 81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0" name="Line 820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1" name="Line 82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2" name="Line 822"/>
            <p:cNvSpPr>
              <a:spLocks noChangeShapeType="1"/>
            </p:cNvSpPr>
            <p:nvPr/>
          </p:nvSpPr>
          <p:spPr bwMode="auto">
            <a:xfrm>
              <a:off x="5103813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3" name="Line 823"/>
            <p:cNvSpPr>
              <a:spLocks noChangeShapeType="1"/>
            </p:cNvSpPr>
            <p:nvPr/>
          </p:nvSpPr>
          <p:spPr bwMode="auto">
            <a:xfrm>
              <a:off x="5103813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4" name="Line 824"/>
            <p:cNvSpPr>
              <a:spLocks noChangeShapeType="1"/>
            </p:cNvSpPr>
            <p:nvPr/>
          </p:nvSpPr>
          <p:spPr bwMode="auto">
            <a:xfrm>
              <a:off x="5103813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5" name="Line 825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6" name="Line 826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7" name="Line 827"/>
            <p:cNvSpPr>
              <a:spLocks noChangeShapeType="1"/>
            </p:cNvSpPr>
            <p:nvPr/>
          </p:nvSpPr>
          <p:spPr bwMode="auto">
            <a:xfrm>
              <a:off x="5103813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88" name="Line 828"/>
            <p:cNvSpPr>
              <a:spLocks noChangeShapeType="1"/>
            </p:cNvSpPr>
            <p:nvPr/>
          </p:nvSpPr>
          <p:spPr bwMode="auto">
            <a:xfrm flipV="1">
              <a:off x="5103813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</p:grpSp>
      <p:grpSp>
        <p:nvGrpSpPr>
          <p:cNvPr id="189" name="Group 1379"/>
          <p:cNvGrpSpPr/>
          <p:nvPr userDrawn="1"/>
        </p:nvGrpSpPr>
        <p:grpSpPr>
          <a:xfrm>
            <a:off x="6632512" y="-735816"/>
            <a:ext cx="1820897" cy="2439095"/>
            <a:chOff x="4932363" y="415926"/>
            <a:chExt cx="974725" cy="979488"/>
          </a:xfrm>
        </p:grpSpPr>
        <p:sp>
          <p:nvSpPr>
            <p:cNvPr id="190" name="Freeform 829"/>
            <p:cNvSpPr>
              <a:spLocks/>
            </p:cNvSpPr>
            <p:nvPr/>
          </p:nvSpPr>
          <p:spPr bwMode="auto">
            <a:xfrm>
              <a:off x="4932363" y="415926"/>
              <a:ext cx="974725" cy="979488"/>
            </a:xfrm>
            <a:custGeom>
              <a:avLst/>
              <a:gdLst>
                <a:gd name="T0" fmla="*/ 229 w 260"/>
                <a:gd name="T1" fmla="*/ 187 h 261"/>
                <a:gd name="T2" fmla="*/ 187 w 260"/>
                <a:gd name="T3" fmla="*/ 31 h 261"/>
                <a:gd name="T4" fmla="*/ 31 w 260"/>
                <a:gd name="T5" fmla="*/ 73 h 261"/>
                <a:gd name="T6" fmla="*/ 73 w 260"/>
                <a:gd name="T7" fmla="*/ 229 h 261"/>
                <a:gd name="T8" fmla="*/ 229 w 260"/>
                <a:gd name="T9" fmla="*/ 18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29" y="187"/>
                  </a:moveTo>
                  <a:cubicBezTo>
                    <a:pt x="260" y="133"/>
                    <a:pt x="242" y="63"/>
                    <a:pt x="187" y="31"/>
                  </a:cubicBezTo>
                  <a:cubicBezTo>
                    <a:pt x="132" y="0"/>
                    <a:pt x="63" y="19"/>
                    <a:pt x="31" y="73"/>
                  </a:cubicBezTo>
                  <a:cubicBezTo>
                    <a:pt x="0" y="128"/>
                    <a:pt x="18" y="198"/>
                    <a:pt x="73" y="229"/>
                  </a:cubicBezTo>
                  <a:cubicBezTo>
                    <a:pt x="128" y="261"/>
                    <a:pt x="197" y="242"/>
                    <a:pt x="229" y="187"/>
                  </a:cubicBezTo>
                  <a:close/>
                </a:path>
              </a:pathLst>
            </a:custGeom>
            <a:solidFill>
              <a:srgbClr val="000000">
                <a:alpha val="50196"/>
              </a:srgbClr>
            </a:solidFill>
            <a:ln w="5" cap="rnd">
              <a:solidFill>
                <a:srgbClr val="7F7F7F">
                  <a:alpha val="65098"/>
                </a:srgb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1" name="Freeform 738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  <a:gd name="T48" fmla="*/ 543 w 543"/>
                <a:gd name="T49" fmla="*/ 3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  <a:lnTo>
                    <a:pt x="543" y="345"/>
                  </a:lnTo>
                  <a:close/>
                </a:path>
              </a:pathLst>
            </a:cu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2" name="Freeform 739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</a:path>
              </a:pathLst>
            </a:cu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3" name="Line 740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4" name="Line 741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5" name="Line 742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6" name="Line 743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7" name="Line 744"/>
            <p:cNvSpPr>
              <a:spLocks noChangeShapeType="1"/>
            </p:cNvSpPr>
            <p:nvPr/>
          </p:nvSpPr>
          <p:spPr bwMode="auto">
            <a:xfrm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8" name="Line 745"/>
            <p:cNvSpPr>
              <a:spLocks noChangeShapeType="1"/>
            </p:cNvSpPr>
            <p:nvPr/>
          </p:nvSpPr>
          <p:spPr bwMode="auto">
            <a:xfrm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199" name="Line 746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0" name="Line 747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1" name="Line 748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2" name="Line 749"/>
            <p:cNvSpPr>
              <a:spLocks noChangeShapeType="1"/>
            </p:cNvSpPr>
            <p:nvPr/>
          </p:nvSpPr>
          <p:spPr bwMode="auto">
            <a:xfrm flipH="1">
              <a:off x="5103814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3" name="Line 750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4" name="Line 75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5" name="Line 752"/>
            <p:cNvSpPr>
              <a:spLocks noChangeShapeType="1"/>
            </p:cNvSpPr>
            <p:nvPr/>
          </p:nvSpPr>
          <p:spPr bwMode="auto">
            <a:xfrm flipH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6" name="Line 753"/>
            <p:cNvSpPr>
              <a:spLocks noChangeShapeType="1"/>
            </p:cNvSpPr>
            <p:nvPr/>
          </p:nvSpPr>
          <p:spPr bwMode="auto">
            <a:xfrm flipH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7" name="Line 754"/>
            <p:cNvSpPr>
              <a:spLocks noChangeShapeType="1"/>
            </p:cNvSpPr>
            <p:nvPr/>
          </p:nvSpPr>
          <p:spPr bwMode="auto">
            <a:xfrm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8" name="Line 755"/>
            <p:cNvSpPr>
              <a:spLocks noChangeShapeType="1"/>
            </p:cNvSpPr>
            <p:nvPr/>
          </p:nvSpPr>
          <p:spPr bwMode="auto">
            <a:xfrm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09" name="Line 756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0" name="Line 757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1" name="Line 758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2" name="Line 759"/>
            <p:cNvSpPr>
              <a:spLocks noChangeShapeType="1"/>
            </p:cNvSpPr>
            <p:nvPr/>
          </p:nvSpPr>
          <p:spPr bwMode="auto">
            <a:xfrm flipH="1"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3" name="Line 760"/>
            <p:cNvSpPr>
              <a:spLocks noChangeShapeType="1"/>
            </p:cNvSpPr>
            <p:nvPr/>
          </p:nvSpPr>
          <p:spPr bwMode="auto">
            <a:xfrm flipH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4" name="Line 761"/>
            <p:cNvSpPr>
              <a:spLocks noChangeShapeType="1"/>
            </p:cNvSpPr>
            <p:nvPr/>
          </p:nvSpPr>
          <p:spPr bwMode="auto">
            <a:xfrm flipH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5" name="Line 762"/>
            <p:cNvSpPr>
              <a:spLocks noChangeShapeType="1"/>
            </p:cNvSpPr>
            <p:nvPr/>
          </p:nvSpPr>
          <p:spPr bwMode="auto">
            <a:xfrm flipH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6" name="Line 763"/>
            <p:cNvSpPr>
              <a:spLocks noChangeShapeType="1"/>
            </p:cNvSpPr>
            <p:nvPr/>
          </p:nvSpPr>
          <p:spPr bwMode="auto">
            <a:xfrm flipH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7" name="Line 764"/>
            <p:cNvSpPr>
              <a:spLocks noChangeShapeType="1"/>
            </p:cNvSpPr>
            <p:nvPr/>
          </p:nvSpPr>
          <p:spPr bwMode="auto">
            <a:xfrm flipH="1" flipV="1">
              <a:off x="5734051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8" name="Line 765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19" name="Line 766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0" name="Line 767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1" name="Line 768"/>
            <p:cNvSpPr>
              <a:spLocks noChangeShapeType="1"/>
            </p:cNvSpPr>
            <p:nvPr/>
          </p:nvSpPr>
          <p:spPr bwMode="auto">
            <a:xfrm flipH="1"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2" name="Line 769"/>
            <p:cNvSpPr>
              <a:spLocks noChangeShapeType="1"/>
            </p:cNvSpPr>
            <p:nvPr/>
          </p:nvSpPr>
          <p:spPr bwMode="auto">
            <a:xfrm flipH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3" name="Line 770"/>
            <p:cNvSpPr>
              <a:spLocks noChangeShapeType="1"/>
            </p:cNvSpPr>
            <p:nvPr/>
          </p:nvSpPr>
          <p:spPr bwMode="auto">
            <a:xfrm flipH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4" name="Line 771"/>
            <p:cNvSpPr>
              <a:spLocks noChangeShapeType="1"/>
            </p:cNvSpPr>
            <p:nvPr/>
          </p:nvSpPr>
          <p:spPr bwMode="auto">
            <a:xfrm flipH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5" name="Line 772"/>
            <p:cNvSpPr>
              <a:spLocks noChangeShapeType="1"/>
            </p:cNvSpPr>
            <p:nvPr/>
          </p:nvSpPr>
          <p:spPr bwMode="auto">
            <a:xfrm flipV="1">
              <a:off x="5734051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6" name="Line 773"/>
            <p:cNvSpPr>
              <a:spLocks noChangeShapeType="1"/>
            </p:cNvSpPr>
            <p:nvPr/>
          </p:nvSpPr>
          <p:spPr bwMode="auto">
            <a:xfrm flipV="1">
              <a:off x="5734051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7" name="Line 774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8" name="Line 775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29" name="Line 776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0" name="Line 777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1" name="Line 778"/>
            <p:cNvSpPr>
              <a:spLocks noChangeShapeType="1"/>
            </p:cNvSpPr>
            <p:nvPr/>
          </p:nvSpPr>
          <p:spPr bwMode="auto">
            <a:xfrm flipH="1"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2" name="Line 779"/>
            <p:cNvSpPr>
              <a:spLocks noChangeShapeType="1"/>
            </p:cNvSpPr>
            <p:nvPr/>
          </p:nvSpPr>
          <p:spPr bwMode="auto">
            <a:xfrm flipH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3" name="Line 780"/>
            <p:cNvSpPr>
              <a:spLocks noChangeShapeType="1"/>
            </p:cNvSpPr>
            <p:nvPr/>
          </p:nvSpPr>
          <p:spPr bwMode="auto">
            <a:xfrm flipV="1">
              <a:off x="5535614" y="1020764"/>
              <a:ext cx="314325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4" name="Line 781"/>
            <p:cNvSpPr>
              <a:spLocks noChangeShapeType="1"/>
            </p:cNvSpPr>
            <p:nvPr/>
          </p:nvSpPr>
          <p:spPr bwMode="auto">
            <a:xfrm flipV="1">
              <a:off x="5535614" y="787401"/>
              <a:ext cx="314325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5" name="Line 782"/>
            <p:cNvSpPr>
              <a:spLocks noChangeShapeType="1"/>
            </p:cNvSpPr>
            <p:nvPr/>
          </p:nvSpPr>
          <p:spPr bwMode="auto">
            <a:xfrm flipV="1">
              <a:off x="5535614" y="588964"/>
              <a:ext cx="198438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6" name="Line 783"/>
            <p:cNvSpPr>
              <a:spLocks noChangeShapeType="1"/>
            </p:cNvSpPr>
            <p:nvPr/>
          </p:nvSpPr>
          <p:spPr bwMode="auto">
            <a:xfrm flipV="1">
              <a:off x="5535614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7" name="Line 784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8" name="Line 785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39" name="Line 786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0" name="Line 787"/>
            <p:cNvSpPr>
              <a:spLocks noChangeShapeType="1"/>
            </p:cNvSpPr>
            <p:nvPr/>
          </p:nvSpPr>
          <p:spPr bwMode="auto">
            <a:xfrm flipH="1" flipV="1"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1" name="Line 788"/>
            <p:cNvSpPr>
              <a:spLocks noChangeShapeType="1"/>
            </p:cNvSpPr>
            <p:nvPr/>
          </p:nvSpPr>
          <p:spPr bwMode="auto">
            <a:xfrm flipV="1">
              <a:off x="5303839" y="1222376"/>
              <a:ext cx="430213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2" name="Line 789"/>
            <p:cNvSpPr>
              <a:spLocks noChangeShapeType="1"/>
            </p:cNvSpPr>
            <p:nvPr/>
          </p:nvSpPr>
          <p:spPr bwMode="auto">
            <a:xfrm flipV="1">
              <a:off x="5303839" y="1020764"/>
              <a:ext cx="546100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3" name="Line 790"/>
            <p:cNvSpPr>
              <a:spLocks noChangeShapeType="1"/>
            </p:cNvSpPr>
            <p:nvPr/>
          </p:nvSpPr>
          <p:spPr bwMode="auto">
            <a:xfrm flipV="1">
              <a:off x="5303839" y="787401"/>
              <a:ext cx="546100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4" name="Line 791"/>
            <p:cNvSpPr>
              <a:spLocks noChangeShapeType="1"/>
            </p:cNvSpPr>
            <p:nvPr/>
          </p:nvSpPr>
          <p:spPr bwMode="auto">
            <a:xfrm flipV="1">
              <a:off x="5303839" y="588964"/>
              <a:ext cx="430213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5" name="Line 792"/>
            <p:cNvSpPr>
              <a:spLocks noChangeShapeType="1"/>
            </p:cNvSpPr>
            <p:nvPr/>
          </p:nvSpPr>
          <p:spPr bwMode="auto">
            <a:xfrm flipV="1">
              <a:off x="5303839" y="473076"/>
              <a:ext cx="0" cy="8651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6" name="Line 793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7" name="Line 794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8" name="Line 795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49" name="Line 796"/>
            <p:cNvSpPr>
              <a:spLocks noChangeShapeType="1"/>
            </p:cNvSpPr>
            <p:nvPr/>
          </p:nvSpPr>
          <p:spPr bwMode="auto">
            <a:xfrm>
              <a:off x="5103814" y="12223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0" name="Line 797"/>
            <p:cNvSpPr>
              <a:spLocks noChangeShapeType="1"/>
            </p:cNvSpPr>
            <p:nvPr/>
          </p:nvSpPr>
          <p:spPr bwMode="auto">
            <a:xfrm>
              <a:off x="5103814" y="1222376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1" name="Line 798"/>
            <p:cNvSpPr>
              <a:spLocks noChangeShapeType="1"/>
            </p:cNvSpPr>
            <p:nvPr/>
          </p:nvSpPr>
          <p:spPr bwMode="auto">
            <a:xfrm flipV="1">
              <a:off x="5103814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2" name="Line 799"/>
            <p:cNvSpPr>
              <a:spLocks noChangeShapeType="1"/>
            </p:cNvSpPr>
            <p:nvPr/>
          </p:nvSpPr>
          <p:spPr bwMode="auto">
            <a:xfrm flipV="1">
              <a:off x="5103814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3" name="Line 800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4" name="Line 801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5" name="Line 802"/>
            <p:cNvSpPr>
              <a:spLocks noChangeShapeType="1"/>
            </p:cNvSpPr>
            <p:nvPr/>
          </p:nvSpPr>
          <p:spPr bwMode="auto">
            <a:xfrm flipV="1">
              <a:off x="5103814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6" name="Line 803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7" name="Line 804"/>
            <p:cNvSpPr>
              <a:spLocks noChangeShapeType="1"/>
            </p:cNvSpPr>
            <p:nvPr/>
          </p:nvSpPr>
          <p:spPr bwMode="auto">
            <a:xfrm>
              <a:off x="4987926" y="1020764"/>
              <a:ext cx="315913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8" name="Line 805"/>
            <p:cNvSpPr>
              <a:spLocks noChangeShapeType="1"/>
            </p:cNvSpPr>
            <p:nvPr/>
          </p:nvSpPr>
          <p:spPr bwMode="auto">
            <a:xfrm>
              <a:off x="4987926" y="1020764"/>
              <a:ext cx="547688" cy="3175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59" name="Line 806"/>
            <p:cNvSpPr>
              <a:spLocks noChangeShapeType="1"/>
            </p:cNvSpPr>
            <p:nvPr/>
          </p:nvSpPr>
          <p:spPr bwMode="auto">
            <a:xfrm>
              <a:off x="4987926" y="1020764"/>
              <a:ext cx="746125" cy="2016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0" name="Line 807"/>
            <p:cNvSpPr>
              <a:spLocks noChangeShapeType="1"/>
            </p:cNvSpPr>
            <p:nvPr/>
          </p:nvSpPr>
          <p:spPr bwMode="auto">
            <a:xfrm>
              <a:off x="4987926" y="1020764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1" name="Line 80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2" name="Line 80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3" name="Line 811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5476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4" name="Line 812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5" name="Line 813"/>
            <p:cNvSpPr>
              <a:spLocks noChangeShapeType="1"/>
            </p:cNvSpPr>
            <p:nvPr/>
          </p:nvSpPr>
          <p:spPr bwMode="auto">
            <a:xfrm>
              <a:off x="4987926" y="787401"/>
              <a:ext cx="115888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6" name="Line 814"/>
            <p:cNvSpPr>
              <a:spLocks noChangeShapeType="1"/>
            </p:cNvSpPr>
            <p:nvPr/>
          </p:nvSpPr>
          <p:spPr bwMode="auto">
            <a:xfrm>
              <a:off x="4987926" y="787401"/>
              <a:ext cx="315913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7" name="Line 815"/>
            <p:cNvSpPr>
              <a:spLocks noChangeShapeType="1"/>
            </p:cNvSpPr>
            <p:nvPr/>
          </p:nvSpPr>
          <p:spPr bwMode="auto">
            <a:xfrm>
              <a:off x="4987926" y="787401"/>
              <a:ext cx="547688" cy="55086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8" name="Line 816"/>
            <p:cNvSpPr>
              <a:spLocks noChangeShapeType="1"/>
            </p:cNvSpPr>
            <p:nvPr/>
          </p:nvSpPr>
          <p:spPr bwMode="auto">
            <a:xfrm>
              <a:off x="4987926" y="787401"/>
              <a:ext cx="746125" cy="43497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69" name="Line 817"/>
            <p:cNvSpPr>
              <a:spLocks noChangeShapeType="1"/>
            </p:cNvSpPr>
            <p:nvPr/>
          </p:nvSpPr>
          <p:spPr bwMode="auto">
            <a:xfrm>
              <a:off x="4987926" y="787401"/>
              <a:ext cx="862013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0" name="Line 81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1" name="Line 81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2" name="Line 820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314325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3" name="Line 82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115888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4" name="Line 822"/>
            <p:cNvSpPr>
              <a:spLocks noChangeShapeType="1"/>
            </p:cNvSpPr>
            <p:nvPr/>
          </p:nvSpPr>
          <p:spPr bwMode="auto">
            <a:xfrm>
              <a:off x="5103813" y="588964"/>
              <a:ext cx="0" cy="633413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5" name="Line 823"/>
            <p:cNvSpPr>
              <a:spLocks noChangeShapeType="1"/>
            </p:cNvSpPr>
            <p:nvPr/>
          </p:nvSpPr>
          <p:spPr bwMode="auto">
            <a:xfrm>
              <a:off x="5103813" y="588964"/>
              <a:ext cx="200025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6" name="Line 824"/>
            <p:cNvSpPr>
              <a:spLocks noChangeShapeType="1"/>
            </p:cNvSpPr>
            <p:nvPr/>
          </p:nvSpPr>
          <p:spPr bwMode="auto">
            <a:xfrm>
              <a:off x="5103813" y="588964"/>
              <a:ext cx="431800" cy="7493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7" name="Line 825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43180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8" name="Line 826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19843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79" name="Line 827"/>
            <p:cNvSpPr>
              <a:spLocks noChangeShapeType="1"/>
            </p:cNvSpPr>
            <p:nvPr/>
          </p:nvSpPr>
          <p:spPr bwMode="auto">
            <a:xfrm>
              <a:off x="5103813" y="588964"/>
              <a:ext cx="630238" cy="0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0" name="Line 828"/>
            <p:cNvSpPr>
              <a:spLocks noChangeShapeType="1"/>
            </p:cNvSpPr>
            <p:nvPr/>
          </p:nvSpPr>
          <p:spPr bwMode="auto">
            <a:xfrm flipV="1">
              <a:off x="5103813" y="473076"/>
              <a:ext cx="431800" cy="115888"/>
            </a:xfrm>
            <a:prstGeom prst="line">
              <a:avLst/>
            </a:prstGeom>
            <a:noFill/>
            <a:ln w="2" cap="rnd">
              <a:solidFill>
                <a:srgbClr val="5DB8CA">
                  <a:alpha val="1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</p:grpSp>
      <p:cxnSp>
        <p:nvCxnSpPr>
          <p:cNvPr id="281" name="Straight Connector 280"/>
          <p:cNvCxnSpPr>
            <a:stCxn id="40" idx="0"/>
            <a:endCxn id="173" idx="0"/>
          </p:cNvCxnSpPr>
          <p:nvPr userDrawn="1"/>
        </p:nvCxnSpPr>
        <p:spPr>
          <a:xfrm>
            <a:off x="2360575" y="3565098"/>
            <a:ext cx="5683573" cy="1739931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5400000" scaled="0"/>
            </a:gra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2" name="Group 1473"/>
          <p:cNvGrpSpPr/>
          <p:nvPr userDrawn="1"/>
        </p:nvGrpSpPr>
        <p:grpSpPr>
          <a:xfrm>
            <a:off x="2563802" y="1081314"/>
            <a:ext cx="930403" cy="1246275"/>
            <a:chOff x="4932363" y="415926"/>
            <a:chExt cx="974725" cy="979488"/>
          </a:xfrm>
        </p:grpSpPr>
        <p:sp>
          <p:nvSpPr>
            <p:cNvPr id="283" name="Freeform 738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  <a:gd name="T48" fmla="*/ 543 w 543"/>
                <a:gd name="T49" fmla="*/ 3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  <a:lnTo>
                    <a:pt x="543" y="345"/>
                  </a:lnTo>
                  <a:close/>
                </a:path>
              </a:pathLst>
            </a:cu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4" name="Freeform 739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</a:path>
              </a:pathLst>
            </a:cu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5" name="Line 740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6" name="Line 741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7" name="Line 742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8" name="Line 743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89" name="Line 744"/>
            <p:cNvSpPr>
              <a:spLocks noChangeShapeType="1"/>
            </p:cNvSpPr>
            <p:nvPr/>
          </p:nvSpPr>
          <p:spPr bwMode="auto">
            <a:xfrm>
              <a:off x="5535614" y="473076"/>
              <a:ext cx="0" cy="8651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0" name="Line 745"/>
            <p:cNvSpPr>
              <a:spLocks noChangeShapeType="1"/>
            </p:cNvSpPr>
            <p:nvPr/>
          </p:nvSpPr>
          <p:spPr bwMode="auto">
            <a:xfrm>
              <a:off x="5535614" y="473076"/>
              <a:ext cx="198438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1" name="Line 746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2" name="Line 747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3" name="Line 748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4" name="Line 749"/>
            <p:cNvSpPr>
              <a:spLocks noChangeShapeType="1"/>
            </p:cNvSpPr>
            <p:nvPr/>
          </p:nvSpPr>
          <p:spPr bwMode="auto">
            <a:xfrm flipH="1">
              <a:off x="5103814" y="588964"/>
              <a:ext cx="630238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5" name="Line 750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19843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6" name="Line 75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7" name="Line 752"/>
            <p:cNvSpPr>
              <a:spLocks noChangeShapeType="1"/>
            </p:cNvSpPr>
            <p:nvPr/>
          </p:nvSpPr>
          <p:spPr bwMode="auto">
            <a:xfrm flipH="1">
              <a:off x="5303839" y="588964"/>
              <a:ext cx="430213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8" name="Line 753"/>
            <p:cNvSpPr>
              <a:spLocks noChangeShapeType="1"/>
            </p:cNvSpPr>
            <p:nvPr/>
          </p:nvSpPr>
          <p:spPr bwMode="auto">
            <a:xfrm flipH="1">
              <a:off x="5535614" y="588964"/>
              <a:ext cx="198438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299" name="Line 754"/>
            <p:cNvSpPr>
              <a:spLocks noChangeShapeType="1"/>
            </p:cNvSpPr>
            <p:nvPr/>
          </p:nvSpPr>
          <p:spPr bwMode="auto">
            <a:xfrm>
              <a:off x="5734051" y="588964"/>
              <a:ext cx="0" cy="6334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0" name="Line 755"/>
            <p:cNvSpPr>
              <a:spLocks noChangeShapeType="1"/>
            </p:cNvSpPr>
            <p:nvPr/>
          </p:nvSpPr>
          <p:spPr bwMode="auto">
            <a:xfrm>
              <a:off x="5734051" y="588964"/>
              <a:ext cx="115888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1" name="Line 756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2" name="Line 757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3" name="Line 758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19843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4" name="Line 759"/>
            <p:cNvSpPr>
              <a:spLocks noChangeShapeType="1"/>
            </p:cNvSpPr>
            <p:nvPr/>
          </p:nvSpPr>
          <p:spPr bwMode="auto">
            <a:xfrm flipH="1">
              <a:off x="4987926" y="787401"/>
              <a:ext cx="862013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5" name="Line 760"/>
            <p:cNvSpPr>
              <a:spLocks noChangeShapeType="1"/>
            </p:cNvSpPr>
            <p:nvPr/>
          </p:nvSpPr>
          <p:spPr bwMode="auto">
            <a:xfrm flipH="1">
              <a:off x="5103814" y="787401"/>
              <a:ext cx="746125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6" name="Line 761"/>
            <p:cNvSpPr>
              <a:spLocks noChangeShapeType="1"/>
            </p:cNvSpPr>
            <p:nvPr/>
          </p:nvSpPr>
          <p:spPr bwMode="auto">
            <a:xfrm flipH="1">
              <a:off x="5303839" y="787401"/>
              <a:ext cx="546100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7" name="Line 762"/>
            <p:cNvSpPr>
              <a:spLocks noChangeShapeType="1"/>
            </p:cNvSpPr>
            <p:nvPr/>
          </p:nvSpPr>
          <p:spPr bwMode="auto">
            <a:xfrm flipH="1">
              <a:off x="5535614" y="787401"/>
              <a:ext cx="314325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8" name="Line 763"/>
            <p:cNvSpPr>
              <a:spLocks noChangeShapeType="1"/>
            </p:cNvSpPr>
            <p:nvPr/>
          </p:nvSpPr>
          <p:spPr bwMode="auto">
            <a:xfrm flipH="1">
              <a:off x="5734051" y="787401"/>
              <a:ext cx="115888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09" name="Line 764"/>
            <p:cNvSpPr>
              <a:spLocks noChangeShapeType="1"/>
            </p:cNvSpPr>
            <p:nvPr/>
          </p:nvSpPr>
          <p:spPr bwMode="auto">
            <a:xfrm flipH="1" flipV="1">
              <a:off x="5734051" y="588964"/>
              <a:ext cx="115888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0" name="Line 765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1" name="Line 766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2" name="Line 767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3" name="Line 768"/>
            <p:cNvSpPr>
              <a:spLocks noChangeShapeType="1"/>
            </p:cNvSpPr>
            <p:nvPr/>
          </p:nvSpPr>
          <p:spPr bwMode="auto">
            <a:xfrm flipH="1">
              <a:off x="4987926" y="1020764"/>
              <a:ext cx="862013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4" name="Line 769"/>
            <p:cNvSpPr>
              <a:spLocks noChangeShapeType="1"/>
            </p:cNvSpPr>
            <p:nvPr/>
          </p:nvSpPr>
          <p:spPr bwMode="auto">
            <a:xfrm flipH="1">
              <a:off x="5103814" y="1020764"/>
              <a:ext cx="746125" cy="2016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5" name="Line 770"/>
            <p:cNvSpPr>
              <a:spLocks noChangeShapeType="1"/>
            </p:cNvSpPr>
            <p:nvPr/>
          </p:nvSpPr>
          <p:spPr bwMode="auto">
            <a:xfrm flipH="1">
              <a:off x="5303839" y="1020764"/>
              <a:ext cx="546100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6" name="Line 771"/>
            <p:cNvSpPr>
              <a:spLocks noChangeShapeType="1"/>
            </p:cNvSpPr>
            <p:nvPr/>
          </p:nvSpPr>
          <p:spPr bwMode="auto">
            <a:xfrm flipH="1">
              <a:off x="5535614" y="1020764"/>
              <a:ext cx="314325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7" name="Line 772"/>
            <p:cNvSpPr>
              <a:spLocks noChangeShapeType="1"/>
            </p:cNvSpPr>
            <p:nvPr/>
          </p:nvSpPr>
          <p:spPr bwMode="auto">
            <a:xfrm flipV="1">
              <a:off x="5734051" y="787401"/>
              <a:ext cx="115888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8" name="Line 773"/>
            <p:cNvSpPr>
              <a:spLocks noChangeShapeType="1"/>
            </p:cNvSpPr>
            <p:nvPr/>
          </p:nvSpPr>
          <p:spPr bwMode="auto">
            <a:xfrm flipV="1">
              <a:off x="5734051" y="588964"/>
              <a:ext cx="0" cy="6334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19" name="Line 774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198438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0" name="Line 775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1" name="Line 776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746125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2" name="Line 777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746125" cy="2016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3" name="Line 778"/>
            <p:cNvSpPr>
              <a:spLocks noChangeShapeType="1"/>
            </p:cNvSpPr>
            <p:nvPr/>
          </p:nvSpPr>
          <p:spPr bwMode="auto">
            <a:xfrm flipH="1">
              <a:off x="5103814" y="1222376"/>
              <a:ext cx="630238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4" name="Line 779"/>
            <p:cNvSpPr>
              <a:spLocks noChangeShapeType="1"/>
            </p:cNvSpPr>
            <p:nvPr/>
          </p:nvSpPr>
          <p:spPr bwMode="auto">
            <a:xfrm flipH="1">
              <a:off x="5303839" y="1222376"/>
              <a:ext cx="430213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5" name="Line 780"/>
            <p:cNvSpPr>
              <a:spLocks noChangeShapeType="1"/>
            </p:cNvSpPr>
            <p:nvPr/>
          </p:nvSpPr>
          <p:spPr bwMode="auto">
            <a:xfrm flipV="1">
              <a:off x="5535614" y="1020764"/>
              <a:ext cx="314325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6" name="Line 781"/>
            <p:cNvSpPr>
              <a:spLocks noChangeShapeType="1"/>
            </p:cNvSpPr>
            <p:nvPr/>
          </p:nvSpPr>
          <p:spPr bwMode="auto">
            <a:xfrm flipV="1">
              <a:off x="5535614" y="787401"/>
              <a:ext cx="314325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7" name="Line 782"/>
            <p:cNvSpPr>
              <a:spLocks noChangeShapeType="1"/>
            </p:cNvSpPr>
            <p:nvPr/>
          </p:nvSpPr>
          <p:spPr bwMode="auto">
            <a:xfrm flipV="1">
              <a:off x="5535614" y="588964"/>
              <a:ext cx="198438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8" name="Line 783"/>
            <p:cNvSpPr>
              <a:spLocks noChangeShapeType="1"/>
            </p:cNvSpPr>
            <p:nvPr/>
          </p:nvSpPr>
          <p:spPr bwMode="auto">
            <a:xfrm flipV="1">
              <a:off x="5535614" y="473076"/>
              <a:ext cx="0" cy="8651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29" name="Line 784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431800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0" name="Line 785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547688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1" name="Line 786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547688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2" name="Line 787"/>
            <p:cNvSpPr>
              <a:spLocks noChangeShapeType="1"/>
            </p:cNvSpPr>
            <p:nvPr/>
          </p:nvSpPr>
          <p:spPr bwMode="auto">
            <a:xfrm flipH="1" flipV="1">
              <a:off x="5103814" y="1222376"/>
              <a:ext cx="431800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3" name="Line 788"/>
            <p:cNvSpPr>
              <a:spLocks noChangeShapeType="1"/>
            </p:cNvSpPr>
            <p:nvPr/>
          </p:nvSpPr>
          <p:spPr bwMode="auto">
            <a:xfrm flipV="1">
              <a:off x="5303839" y="1222376"/>
              <a:ext cx="430213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4" name="Line 789"/>
            <p:cNvSpPr>
              <a:spLocks noChangeShapeType="1"/>
            </p:cNvSpPr>
            <p:nvPr/>
          </p:nvSpPr>
          <p:spPr bwMode="auto">
            <a:xfrm flipV="1">
              <a:off x="5303839" y="1020764"/>
              <a:ext cx="546100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5" name="Line 790"/>
            <p:cNvSpPr>
              <a:spLocks noChangeShapeType="1"/>
            </p:cNvSpPr>
            <p:nvPr/>
          </p:nvSpPr>
          <p:spPr bwMode="auto">
            <a:xfrm flipV="1">
              <a:off x="5303839" y="787401"/>
              <a:ext cx="546100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6" name="Line 791"/>
            <p:cNvSpPr>
              <a:spLocks noChangeShapeType="1"/>
            </p:cNvSpPr>
            <p:nvPr/>
          </p:nvSpPr>
          <p:spPr bwMode="auto">
            <a:xfrm flipV="1">
              <a:off x="5303839" y="588964"/>
              <a:ext cx="430213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7" name="Line 792"/>
            <p:cNvSpPr>
              <a:spLocks noChangeShapeType="1"/>
            </p:cNvSpPr>
            <p:nvPr/>
          </p:nvSpPr>
          <p:spPr bwMode="auto">
            <a:xfrm flipV="1">
              <a:off x="5303839" y="473076"/>
              <a:ext cx="0" cy="8651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8" name="Line 793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200025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39" name="Line 794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315913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0" name="Line 795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315913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1" name="Line 796"/>
            <p:cNvSpPr>
              <a:spLocks noChangeShapeType="1"/>
            </p:cNvSpPr>
            <p:nvPr/>
          </p:nvSpPr>
          <p:spPr bwMode="auto">
            <a:xfrm>
              <a:off x="5103814" y="1222376"/>
              <a:ext cx="431800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2" name="Line 797"/>
            <p:cNvSpPr>
              <a:spLocks noChangeShapeType="1"/>
            </p:cNvSpPr>
            <p:nvPr/>
          </p:nvSpPr>
          <p:spPr bwMode="auto">
            <a:xfrm>
              <a:off x="5103814" y="1222376"/>
              <a:ext cx="630238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3" name="Line 798"/>
            <p:cNvSpPr>
              <a:spLocks noChangeShapeType="1"/>
            </p:cNvSpPr>
            <p:nvPr/>
          </p:nvSpPr>
          <p:spPr bwMode="auto">
            <a:xfrm flipV="1">
              <a:off x="5103814" y="1020764"/>
              <a:ext cx="746125" cy="2016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4" name="Line 799"/>
            <p:cNvSpPr>
              <a:spLocks noChangeShapeType="1"/>
            </p:cNvSpPr>
            <p:nvPr/>
          </p:nvSpPr>
          <p:spPr bwMode="auto">
            <a:xfrm flipV="1">
              <a:off x="5103814" y="787401"/>
              <a:ext cx="746125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5" name="Line 800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431800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6" name="Line 801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200025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7" name="Line 802"/>
            <p:cNvSpPr>
              <a:spLocks noChangeShapeType="1"/>
            </p:cNvSpPr>
            <p:nvPr/>
          </p:nvSpPr>
          <p:spPr bwMode="auto">
            <a:xfrm flipV="1">
              <a:off x="5103814" y="588964"/>
              <a:ext cx="0" cy="6334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8" name="Line 803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115888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49" name="Line 804"/>
            <p:cNvSpPr>
              <a:spLocks noChangeShapeType="1"/>
            </p:cNvSpPr>
            <p:nvPr/>
          </p:nvSpPr>
          <p:spPr bwMode="auto">
            <a:xfrm>
              <a:off x="4987926" y="1020764"/>
              <a:ext cx="315913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0" name="Line 805"/>
            <p:cNvSpPr>
              <a:spLocks noChangeShapeType="1"/>
            </p:cNvSpPr>
            <p:nvPr/>
          </p:nvSpPr>
          <p:spPr bwMode="auto">
            <a:xfrm>
              <a:off x="4987926" y="1020764"/>
              <a:ext cx="547688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1" name="Line 806"/>
            <p:cNvSpPr>
              <a:spLocks noChangeShapeType="1"/>
            </p:cNvSpPr>
            <p:nvPr/>
          </p:nvSpPr>
          <p:spPr bwMode="auto">
            <a:xfrm>
              <a:off x="4987926" y="1020764"/>
              <a:ext cx="746125" cy="2016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2" name="Line 807"/>
            <p:cNvSpPr>
              <a:spLocks noChangeShapeType="1"/>
            </p:cNvSpPr>
            <p:nvPr/>
          </p:nvSpPr>
          <p:spPr bwMode="auto">
            <a:xfrm>
              <a:off x="4987926" y="1020764"/>
              <a:ext cx="862013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3" name="Line 80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4" name="Line 80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5" name="Line 811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6" name="Line 812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115888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7" name="Line 813"/>
            <p:cNvSpPr>
              <a:spLocks noChangeShapeType="1"/>
            </p:cNvSpPr>
            <p:nvPr/>
          </p:nvSpPr>
          <p:spPr bwMode="auto">
            <a:xfrm>
              <a:off x="4987926" y="787401"/>
              <a:ext cx="115888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8" name="Line 814"/>
            <p:cNvSpPr>
              <a:spLocks noChangeShapeType="1"/>
            </p:cNvSpPr>
            <p:nvPr/>
          </p:nvSpPr>
          <p:spPr bwMode="auto">
            <a:xfrm>
              <a:off x="4987926" y="787401"/>
              <a:ext cx="315913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59" name="Line 815"/>
            <p:cNvSpPr>
              <a:spLocks noChangeShapeType="1"/>
            </p:cNvSpPr>
            <p:nvPr/>
          </p:nvSpPr>
          <p:spPr bwMode="auto">
            <a:xfrm>
              <a:off x="4987926" y="787401"/>
              <a:ext cx="547688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0" name="Line 816"/>
            <p:cNvSpPr>
              <a:spLocks noChangeShapeType="1"/>
            </p:cNvSpPr>
            <p:nvPr/>
          </p:nvSpPr>
          <p:spPr bwMode="auto">
            <a:xfrm>
              <a:off x="4987926" y="787401"/>
              <a:ext cx="746125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1" name="Line 817"/>
            <p:cNvSpPr>
              <a:spLocks noChangeShapeType="1"/>
            </p:cNvSpPr>
            <p:nvPr/>
          </p:nvSpPr>
          <p:spPr bwMode="auto">
            <a:xfrm>
              <a:off x="4987926" y="787401"/>
              <a:ext cx="862013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2" name="Line 81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19843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3" name="Line 81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4" name="Line 820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5" name="Line 82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115888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6" name="Line 822"/>
            <p:cNvSpPr>
              <a:spLocks noChangeShapeType="1"/>
            </p:cNvSpPr>
            <p:nvPr/>
          </p:nvSpPr>
          <p:spPr bwMode="auto">
            <a:xfrm>
              <a:off x="5103813" y="588964"/>
              <a:ext cx="0" cy="6334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7" name="Line 823"/>
            <p:cNvSpPr>
              <a:spLocks noChangeShapeType="1"/>
            </p:cNvSpPr>
            <p:nvPr/>
          </p:nvSpPr>
          <p:spPr bwMode="auto">
            <a:xfrm>
              <a:off x="5103813" y="588964"/>
              <a:ext cx="200025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8" name="Line 824"/>
            <p:cNvSpPr>
              <a:spLocks noChangeShapeType="1"/>
            </p:cNvSpPr>
            <p:nvPr/>
          </p:nvSpPr>
          <p:spPr bwMode="auto">
            <a:xfrm>
              <a:off x="5103813" y="588964"/>
              <a:ext cx="431800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69" name="Line 825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0" name="Line 826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19843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1" name="Line 827"/>
            <p:cNvSpPr>
              <a:spLocks noChangeShapeType="1"/>
            </p:cNvSpPr>
            <p:nvPr/>
          </p:nvSpPr>
          <p:spPr bwMode="auto">
            <a:xfrm>
              <a:off x="5103813" y="588964"/>
              <a:ext cx="630238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2" name="Line 828"/>
            <p:cNvSpPr>
              <a:spLocks noChangeShapeType="1"/>
            </p:cNvSpPr>
            <p:nvPr/>
          </p:nvSpPr>
          <p:spPr bwMode="auto">
            <a:xfrm flipV="1">
              <a:off x="5103813" y="473076"/>
              <a:ext cx="431800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3" name="Freeform 829"/>
            <p:cNvSpPr>
              <a:spLocks/>
            </p:cNvSpPr>
            <p:nvPr/>
          </p:nvSpPr>
          <p:spPr bwMode="auto">
            <a:xfrm>
              <a:off x="4932363" y="415926"/>
              <a:ext cx="974725" cy="979488"/>
            </a:xfrm>
            <a:custGeom>
              <a:avLst/>
              <a:gdLst>
                <a:gd name="T0" fmla="*/ 229 w 260"/>
                <a:gd name="T1" fmla="*/ 187 h 261"/>
                <a:gd name="T2" fmla="*/ 187 w 260"/>
                <a:gd name="T3" fmla="*/ 31 h 261"/>
                <a:gd name="T4" fmla="*/ 31 w 260"/>
                <a:gd name="T5" fmla="*/ 73 h 261"/>
                <a:gd name="T6" fmla="*/ 73 w 260"/>
                <a:gd name="T7" fmla="*/ 229 h 261"/>
                <a:gd name="T8" fmla="*/ 229 w 260"/>
                <a:gd name="T9" fmla="*/ 18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29" y="187"/>
                  </a:moveTo>
                  <a:cubicBezTo>
                    <a:pt x="260" y="133"/>
                    <a:pt x="242" y="63"/>
                    <a:pt x="187" y="31"/>
                  </a:cubicBezTo>
                  <a:cubicBezTo>
                    <a:pt x="132" y="0"/>
                    <a:pt x="63" y="19"/>
                    <a:pt x="31" y="73"/>
                  </a:cubicBezTo>
                  <a:cubicBezTo>
                    <a:pt x="0" y="128"/>
                    <a:pt x="18" y="198"/>
                    <a:pt x="73" y="229"/>
                  </a:cubicBezTo>
                  <a:cubicBezTo>
                    <a:pt x="128" y="261"/>
                    <a:pt x="197" y="242"/>
                    <a:pt x="229" y="187"/>
                  </a:cubicBezTo>
                  <a:close/>
                </a:path>
              </a:pathLst>
            </a:cu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</p:grpSp>
      <p:grpSp>
        <p:nvGrpSpPr>
          <p:cNvPr id="374" name="Group 1565"/>
          <p:cNvGrpSpPr/>
          <p:nvPr userDrawn="1"/>
        </p:nvGrpSpPr>
        <p:grpSpPr>
          <a:xfrm>
            <a:off x="5397199" y="6338605"/>
            <a:ext cx="1009430" cy="1352131"/>
            <a:chOff x="4932363" y="415926"/>
            <a:chExt cx="974725" cy="979488"/>
          </a:xfrm>
        </p:grpSpPr>
        <p:sp>
          <p:nvSpPr>
            <p:cNvPr id="375" name="Freeform 738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  <a:gd name="T48" fmla="*/ 543 w 543"/>
                <a:gd name="T49" fmla="*/ 3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  <a:lnTo>
                    <a:pt x="543" y="345"/>
                  </a:lnTo>
                  <a:close/>
                </a:path>
              </a:pathLst>
            </a:cu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6" name="Freeform 739"/>
            <p:cNvSpPr>
              <a:spLocks/>
            </p:cNvSpPr>
            <p:nvPr/>
          </p:nvSpPr>
          <p:spPr bwMode="auto">
            <a:xfrm>
              <a:off x="4987926" y="473076"/>
              <a:ext cx="862013" cy="865188"/>
            </a:xfrm>
            <a:custGeom>
              <a:avLst/>
              <a:gdLst>
                <a:gd name="T0" fmla="*/ 543 w 543"/>
                <a:gd name="T1" fmla="*/ 345 h 545"/>
                <a:gd name="T2" fmla="*/ 272 w 543"/>
                <a:gd name="T3" fmla="*/ 271 h 545"/>
                <a:gd name="T4" fmla="*/ 470 w 543"/>
                <a:gd name="T5" fmla="*/ 472 h 545"/>
                <a:gd name="T6" fmla="*/ 272 w 543"/>
                <a:gd name="T7" fmla="*/ 271 h 545"/>
                <a:gd name="T8" fmla="*/ 345 w 543"/>
                <a:gd name="T9" fmla="*/ 545 h 545"/>
                <a:gd name="T10" fmla="*/ 272 w 543"/>
                <a:gd name="T11" fmla="*/ 271 h 545"/>
                <a:gd name="T12" fmla="*/ 199 w 543"/>
                <a:gd name="T13" fmla="*/ 545 h 545"/>
                <a:gd name="T14" fmla="*/ 272 w 543"/>
                <a:gd name="T15" fmla="*/ 271 h 545"/>
                <a:gd name="T16" fmla="*/ 73 w 543"/>
                <a:gd name="T17" fmla="*/ 472 h 545"/>
                <a:gd name="T18" fmla="*/ 272 w 543"/>
                <a:gd name="T19" fmla="*/ 271 h 545"/>
                <a:gd name="T20" fmla="*/ 0 w 543"/>
                <a:gd name="T21" fmla="*/ 345 h 545"/>
                <a:gd name="T22" fmla="*/ 272 w 543"/>
                <a:gd name="T23" fmla="*/ 271 h 545"/>
                <a:gd name="T24" fmla="*/ 0 w 543"/>
                <a:gd name="T25" fmla="*/ 198 h 545"/>
                <a:gd name="T26" fmla="*/ 272 w 543"/>
                <a:gd name="T27" fmla="*/ 271 h 545"/>
                <a:gd name="T28" fmla="*/ 73 w 543"/>
                <a:gd name="T29" fmla="*/ 73 h 545"/>
                <a:gd name="T30" fmla="*/ 272 w 543"/>
                <a:gd name="T31" fmla="*/ 271 h 545"/>
                <a:gd name="T32" fmla="*/ 199 w 543"/>
                <a:gd name="T33" fmla="*/ 0 h 545"/>
                <a:gd name="T34" fmla="*/ 272 w 543"/>
                <a:gd name="T35" fmla="*/ 271 h 545"/>
                <a:gd name="T36" fmla="*/ 345 w 543"/>
                <a:gd name="T37" fmla="*/ 0 h 545"/>
                <a:gd name="T38" fmla="*/ 272 w 543"/>
                <a:gd name="T39" fmla="*/ 271 h 545"/>
                <a:gd name="T40" fmla="*/ 470 w 543"/>
                <a:gd name="T41" fmla="*/ 73 h 545"/>
                <a:gd name="T42" fmla="*/ 272 w 543"/>
                <a:gd name="T43" fmla="*/ 271 h 545"/>
                <a:gd name="T44" fmla="*/ 543 w 543"/>
                <a:gd name="T45" fmla="*/ 198 h 545"/>
                <a:gd name="T46" fmla="*/ 272 w 543"/>
                <a:gd name="T47" fmla="*/ 271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43" h="545">
                  <a:moveTo>
                    <a:pt x="543" y="345"/>
                  </a:moveTo>
                  <a:lnTo>
                    <a:pt x="272" y="271"/>
                  </a:lnTo>
                  <a:lnTo>
                    <a:pt x="470" y="472"/>
                  </a:lnTo>
                  <a:lnTo>
                    <a:pt x="272" y="271"/>
                  </a:lnTo>
                  <a:lnTo>
                    <a:pt x="345" y="545"/>
                  </a:lnTo>
                  <a:lnTo>
                    <a:pt x="272" y="271"/>
                  </a:lnTo>
                  <a:lnTo>
                    <a:pt x="199" y="545"/>
                  </a:lnTo>
                  <a:lnTo>
                    <a:pt x="272" y="271"/>
                  </a:lnTo>
                  <a:lnTo>
                    <a:pt x="73" y="472"/>
                  </a:lnTo>
                  <a:lnTo>
                    <a:pt x="272" y="271"/>
                  </a:lnTo>
                  <a:lnTo>
                    <a:pt x="0" y="345"/>
                  </a:lnTo>
                  <a:lnTo>
                    <a:pt x="272" y="271"/>
                  </a:lnTo>
                  <a:lnTo>
                    <a:pt x="0" y="198"/>
                  </a:lnTo>
                  <a:lnTo>
                    <a:pt x="272" y="271"/>
                  </a:lnTo>
                  <a:lnTo>
                    <a:pt x="73" y="73"/>
                  </a:lnTo>
                  <a:lnTo>
                    <a:pt x="272" y="271"/>
                  </a:lnTo>
                  <a:lnTo>
                    <a:pt x="199" y="0"/>
                  </a:lnTo>
                  <a:lnTo>
                    <a:pt x="272" y="271"/>
                  </a:lnTo>
                  <a:lnTo>
                    <a:pt x="345" y="0"/>
                  </a:lnTo>
                  <a:lnTo>
                    <a:pt x="272" y="271"/>
                  </a:lnTo>
                  <a:lnTo>
                    <a:pt x="470" y="73"/>
                  </a:lnTo>
                  <a:lnTo>
                    <a:pt x="272" y="271"/>
                  </a:lnTo>
                  <a:lnTo>
                    <a:pt x="543" y="198"/>
                  </a:lnTo>
                  <a:lnTo>
                    <a:pt x="272" y="271"/>
                  </a:lnTo>
                </a:path>
              </a:pathLst>
            </a:cu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7" name="Line 740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8" name="Line 741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79" name="Line 742"/>
            <p:cNvSpPr>
              <a:spLocks noChangeShapeType="1"/>
            </p:cNvSpPr>
            <p:nvPr/>
          </p:nvSpPr>
          <p:spPr bwMode="auto">
            <a:xfrm flipH="1">
              <a:off x="4987926" y="473076"/>
              <a:ext cx="547688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0" name="Line 743"/>
            <p:cNvSpPr>
              <a:spLocks noChangeShapeType="1"/>
            </p:cNvSpPr>
            <p:nvPr/>
          </p:nvSpPr>
          <p:spPr bwMode="auto">
            <a:xfrm flipH="1">
              <a:off x="5103814" y="473076"/>
              <a:ext cx="431800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1" name="Line 744"/>
            <p:cNvSpPr>
              <a:spLocks noChangeShapeType="1"/>
            </p:cNvSpPr>
            <p:nvPr/>
          </p:nvSpPr>
          <p:spPr bwMode="auto">
            <a:xfrm>
              <a:off x="5535614" y="473076"/>
              <a:ext cx="0" cy="8651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2" name="Line 745"/>
            <p:cNvSpPr>
              <a:spLocks noChangeShapeType="1"/>
            </p:cNvSpPr>
            <p:nvPr/>
          </p:nvSpPr>
          <p:spPr bwMode="auto">
            <a:xfrm>
              <a:off x="5535614" y="473076"/>
              <a:ext cx="198438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3" name="Line 746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4" name="Line 747"/>
            <p:cNvSpPr>
              <a:spLocks noChangeShapeType="1"/>
            </p:cNvSpPr>
            <p:nvPr/>
          </p:nvSpPr>
          <p:spPr bwMode="auto">
            <a:xfrm>
              <a:off x="5535614" y="473076"/>
              <a:ext cx="314325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5" name="Line 748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6" name="Line 749"/>
            <p:cNvSpPr>
              <a:spLocks noChangeShapeType="1"/>
            </p:cNvSpPr>
            <p:nvPr/>
          </p:nvSpPr>
          <p:spPr bwMode="auto">
            <a:xfrm flipH="1">
              <a:off x="5103814" y="588964"/>
              <a:ext cx="630238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7" name="Line 750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19843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8" name="Line 75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746125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89" name="Line 752"/>
            <p:cNvSpPr>
              <a:spLocks noChangeShapeType="1"/>
            </p:cNvSpPr>
            <p:nvPr/>
          </p:nvSpPr>
          <p:spPr bwMode="auto">
            <a:xfrm flipH="1">
              <a:off x="5303839" y="588964"/>
              <a:ext cx="430213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0" name="Line 753"/>
            <p:cNvSpPr>
              <a:spLocks noChangeShapeType="1"/>
            </p:cNvSpPr>
            <p:nvPr/>
          </p:nvSpPr>
          <p:spPr bwMode="auto">
            <a:xfrm flipH="1">
              <a:off x="5535614" y="588964"/>
              <a:ext cx="198438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1" name="Line 754"/>
            <p:cNvSpPr>
              <a:spLocks noChangeShapeType="1"/>
            </p:cNvSpPr>
            <p:nvPr/>
          </p:nvSpPr>
          <p:spPr bwMode="auto">
            <a:xfrm>
              <a:off x="5734051" y="588964"/>
              <a:ext cx="0" cy="6334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2" name="Line 755"/>
            <p:cNvSpPr>
              <a:spLocks noChangeShapeType="1"/>
            </p:cNvSpPr>
            <p:nvPr/>
          </p:nvSpPr>
          <p:spPr bwMode="auto">
            <a:xfrm>
              <a:off x="5734051" y="588964"/>
              <a:ext cx="115888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3" name="Line 756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4" name="Line 757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5" name="Line 758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19843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6" name="Line 759"/>
            <p:cNvSpPr>
              <a:spLocks noChangeShapeType="1"/>
            </p:cNvSpPr>
            <p:nvPr/>
          </p:nvSpPr>
          <p:spPr bwMode="auto">
            <a:xfrm flipH="1">
              <a:off x="4987926" y="787401"/>
              <a:ext cx="862013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7" name="Line 760"/>
            <p:cNvSpPr>
              <a:spLocks noChangeShapeType="1"/>
            </p:cNvSpPr>
            <p:nvPr/>
          </p:nvSpPr>
          <p:spPr bwMode="auto">
            <a:xfrm flipH="1">
              <a:off x="5103814" y="787401"/>
              <a:ext cx="746125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8" name="Line 761"/>
            <p:cNvSpPr>
              <a:spLocks noChangeShapeType="1"/>
            </p:cNvSpPr>
            <p:nvPr/>
          </p:nvSpPr>
          <p:spPr bwMode="auto">
            <a:xfrm flipH="1">
              <a:off x="5303839" y="787401"/>
              <a:ext cx="546100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399" name="Line 762"/>
            <p:cNvSpPr>
              <a:spLocks noChangeShapeType="1"/>
            </p:cNvSpPr>
            <p:nvPr/>
          </p:nvSpPr>
          <p:spPr bwMode="auto">
            <a:xfrm flipH="1">
              <a:off x="5535614" y="787401"/>
              <a:ext cx="314325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0" name="Line 763"/>
            <p:cNvSpPr>
              <a:spLocks noChangeShapeType="1"/>
            </p:cNvSpPr>
            <p:nvPr/>
          </p:nvSpPr>
          <p:spPr bwMode="auto">
            <a:xfrm flipH="1">
              <a:off x="5734051" y="787401"/>
              <a:ext cx="115888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1" name="Line 764"/>
            <p:cNvSpPr>
              <a:spLocks noChangeShapeType="1"/>
            </p:cNvSpPr>
            <p:nvPr/>
          </p:nvSpPr>
          <p:spPr bwMode="auto">
            <a:xfrm flipH="1" flipV="1">
              <a:off x="5734051" y="588964"/>
              <a:ext cx="115888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2" name="Line 765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314325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3" name="Line 766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546100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4" name="Line 767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746125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5" name="Line 768"/>
            <p:cNvSpPr>
              <a:spLocks noChangeShapeType="1"/>
            </p:cNvSpPr>
            <p:nvPr/>
          </p:nvSpPr>
          <p:spPr bwMode="auto">
            <a:xfrm flipH="1">
              <a:off x="4987926" y="1020764"/>
              <a:ext cx="862013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6" name="Line 769"/>
            <p:cNvSpPr>
              <a:spLocks noChangeShapeType="1"/>
            </p:cNvSpPr>
            <p:nvPr/>
          </p:nvSpPr>
          <p:spPr bwMode="auto">
            <a:xfrm flipH="1">
              <a:off x="5103814" y="1020764"/>
              <a:ext cx="746125" cy="2016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7" name="Line 770"/>
            <p:cNvSpPr>
              <a:spLocks noChangeShapeType="1"/>
            </p:cNvSpPr>
            <p:nvPr/>
          </p:nvSpPr>
          <p:spPr bwMode="auto">
            <a:xfrm flipH="1">
              <a:off x="5303839" y="1020764"/>
              <a:ext cx="546100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8" name="Line 771"/>
            <p:cNvSpPr>
              <a:spLocks noChangeShapeType="1"/>
            </p:cNvSpPr>
            <p:nvPr/>
          </p:nvSpPr>
          <p:spPr bwMode="auto">
            <a:xfrm flipH="1">
              <a:off x="5535614" y="1020764"/>
              <a:ext cx="314325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09" name="Line 772"/>
            <p:cNvSpPr>
              <a:spLocks noChangeShapeType="1"/>
            </p:cNvSpPr>
            <p:nvPr/>
          </p:nvSpPr>
          <p:spPr bwMode="auto">
            <a:xfrm flipV="1">
              <a:off x="5734051" y="787401"/>
              <a:ext cx="115888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0" name="Line 773"/>
            <p:cNvSpPr>
              <a:spLocks noChangeShapeType="1"/>
            </p:cNvSpPr>
            <p:nvPr/>
          </p:nvSpPr>
          <p:spPr bwMode="auto">
            <a:xfrm flipV="1">
              <a:off x="5734051" y="588964"/>
              <a:ext cx="0" cy="6334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1" name="Line 774"/>
            <p:cNvSpPr>
              <a:spLocks noChangeShapeType="1"/>
            </p:cNvSpPr>
            <p:nvPr/>
          </p:nvSpPr>
          <p:spPr bwMode="auto">
            <a:xfrm flipH="1" flipV="1">
              <a:off x="5535614" y="473076"/>
              <a:ext cx="198438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2" name="Line 775"/>
            <p:cNvSpPr>
              <a:spLocks noChangeShapeType="1"/>
            </p:cNvSpPr>
            <p:nvPr/>
          </p:nvSpPr>
          <p:spPr bwMode="auto">
            <a:xfrm flipH="1" flipV="1">
              <a:off x="5303839" y="473076"/>
              <a:ext cx="430213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3" name="Line 776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746125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4" name="Line 777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746125" cy="2016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5" name="Line 778"/>
            <p:cNvSpPr>
              <a:spLocks noChangeShapeType="1"/>
            </p:cNvSpPr>
            <p:nvPr/>
          </p:nvSpPr>
          <p:spPr bwMode="auto">
            <a:xfrm flipH="1">
              <a:off x="5103814" y="1222376"/>
              <a:ext cx="630238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6" name="Line 779"/>
            <p:cNvSpPr>
              <a:spLocks noChangeShapeType="1"/>
            </p:cNvSpPr>
            <p:nvPr/>
          </p:nvSpPr>
          <p:spPr bwMode="auto">
            <a:xfrm flipH="1">
              <a:off x="5303839" y="1222376"/>
              <a:ext cx="430213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7" name="Line 780"/>
            <p:cNvSpPr>
              <a:spLocks noChangeShapeType="1"/>
            </p:cNvSpPr>
            <p:nvPr/>
          </p:nvSpPr>
          <p:spPr bwMode="auto">
            <a:xfrm flipV="1">
              <a:off x="5535614" y="1020764"/>
              <a:ext cx="314325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8" name="Line 781"/>
            <p:cNvSpPr>
              <a:spLocks noChangeShapeType="1"/>
            </p:cNvSpPr>
            <p:nvPr/>
          </p:nvSpPr>
          <p:spPr bwMode="auto">
            <a:xfrm flipV="1">
              <a:off x="5535614" y="787401"/>
              <a:ext cx="314325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19" name="Line 782"/>
            <p:cNvSpPr>
              <a:spLocks noChangeShapeType="1"/>
            </p:cNvSpPr>
            <p:nvPr/>
          </p:nvSpPr>
          <p:spPr bwMode="auto">
            <a:xfrm flipV="1">
              <a:off x="5535614" y="588964"/>
              <a:ext cx="198438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0" name="Line 783"/>
            <p:cNvSpPr>
              <a:spLocks noChangeShapeType="1"/>
            </p:cNvSpPr>
            <p:nvPr/>
          </p:nvSpPr>
          <p:spPr bwMode="auto">
            <a:xfrm flipV="1">
              <a:off x="5535614" y="473076"/>
              <a:ext cx="0" cy="8651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1" name="Line 784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431800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2" name="Line 785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547688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3" name="Line 786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547688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4" name="Line 787"/>
            <p:cNvSpPr>
              <a:spLocks noChangeShapeType="1"/>
            </p:cNvSpPr>
            <p:nvPr/>
          </p:nvSpPr>
          <p:spPr bwMode="auto">
            <a:xfrm flipH="1" flipV="1">
              <a:off x="5103814" y="1222376"/>
              <a:ext cx="431800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5" name="Line 788"/>
            <p:cNvSpPr>
              <a:spLocks noChangeShapeType="1"/>
            </p:cNvSpPr>
            <p:nvPr/>
          </p:nvSpPr>
          <p:spPr bwMode="auto">
            <a:xfrm flipV="1">
              <a:off x="5303839" y="1222376"/>
              <a:ext cx="430213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6" name="Line 789"/>
            <p:cNvSpPr>
              <a:spLocks noChangeShapeType="1"/>
            </p:cNvSpPr>
            <p:nvPr/>
          </p:nvSpPr>
          <p:spPr bwMode="auto">
            <a:xfrm flipV="1">
              <a:off x="5303839" y="1020764"/>
              <a:ext cx="546100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7" name="Line 790"/>
            <p:cNvSpPr>
              <a:spLocks noChangeShapeType="1"/>
            </p:cNvSpPr>
            <p:nvPr/>
          </p:nvSpPr>
          <p:spPr bwMode="auto">
            <a:xfrm flipV="1">
              <a:off x="5303839" y="787401"/>
              <a:ext cx="546100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8" name="Line 791"/>
            <p:cNvSpPr>
              <a:spLocks noChangeShapeType="1"/>
            </p:cNvSpPr>
            <p:nvPr/>
          </p:nvSpPr>
          <p:spPr bwMode="auto">
            <a:xfrm flipV="1">
              <a:off x="5303839" y="588964"/>
              <a:ext cx="430213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29" name="Line 792"/>
            <p:cNvSpPr>
              <a:spLocks noChangeShapeType="1"/>
            </p:cNvSpPr>
            <p:nvPr/>
          </p:nvSpPr>
          <p:spPr bwMode="auto">
            <a:xfrm flipV="1">
              <a:off x="5303839" y="473076"/>
              <a:ext cx="0" cy="8651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0" name="Line 793"/>
            <p:cNvSpPr>
              <a:spLocks noChangeShapeType="1"/>
            </p:cNvSpPr>
            <p:nvPr/>
          </p:nvSpPr>
          <p:spPr bwMode="auto">
            <a:xfrm flipH="1" flipV="1">
              <a:off x="5103814" y="588964"/>
              <a:ext cx="200025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1" name="Line 794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315913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2" name="Line 795"/>
            <p:cNvSpPr>
              <a:spLocks noChangeShapeType="1"/>
            </p:cNvSpPr>
            <p:nvPr/>
          </p:nvSpPr>
          <p:spPr bwMode="auto">
            <a:xfrm flipH="1" flipV="1">
              <a:off x="4987926" y="1020764"/>
              <a:ext cx="315913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3" name="Line 796"/>
            <p:cNvSpPr>
              <a:spLocks noChangeShapeType="1"/>
            </p:cNvSpPr>
            <p:nvPr/>
          </p:nvSpPr>
          <p:spPr bwMode="auto">
            <a:xfrm>
              <a:off x="5103814" y="1222376"/>
              <a:ext cx="431800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4" name="Line 797"/>
            <p:cNvSpPr>
              <a:spLocks noChangeShapeType="1"/>
            </p:cNvSpPr>
            <p:nvPr/>
          </p:nvSpPr>
          <p:spPr bwMode="auto">
            <a:xfrm>
              <a:off x="5103814" y="1222376"/>
              <a:ext cx="630238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5" name="Line 798"/>
            <p:cNvSpPr>
              <a:spLocks noChangeShapeType="1"/>
            </p:cNvSpPr>
            <p:nvPr/>
          </p:nvSpPr>
          <p:spPr bwMode="auto">
            <a:xfrm flipV="1">
              <a:off x="5103814" y="1020764"/>
              <a:ext cx="746125" cy="2016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6" name="Line 799"/>
            <p:cNvSpPr>
              <a:spLocks noChangeShapeType="1"/>
            </p:cNvSpPr>
            <p:nvPr/>
          </p:nvSpPr>
          <p:spPr bwMode="auto">
            <a:xfrm flipV="1">
              <a:off x="5103814" y="787401"/>
              <a:ext cx="746125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7" name="Line 800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431800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8" name="Line 801"/>
            <p:cNvSpPr>
              <a:spLocks noChangeShapeType="1"/>
            </p:cNvSpPr>
            <p:nvPr/>
          </p:nvSpPr>
          <p:spPr bwMode="auto">
            <a:xfrm flipV="1">
              <a:off x="5103814" y="473076"/>
              <a:ext cx="200025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39" name="Line 802"/>
            <p:cNvSpPr>
              <a:spLocks noChangeShapeType="1"/>
            </p:cNvSpPr>
            <p:nvPr/>
          </p:nvSpPr>
          <p:spPr bwMode="auto">
            <a:xfrm flipV="1">
              <a:off x="5103814" y="588964"/>
              <a:ext cx="0" cy="6334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0" name="Line 803"/>
            <p:cNvSpPr>
              <a:spLocks noChangeShapeType="1"/>
            </p:cNvSpPr>
            <p:nvPr/>
          </p:nvSpPr>
          <p:spPr bwMode="auto">
            <a:xfrm flipH="1" flipV="1">
              <a:off x="4987926" y="787401"/>
              <a:ext cx="115888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1" name="Line 804"/>
            <p:cNvSpPr>
              <a:spLocks noChangeShapeType="1"/>
            </p:cNvSpPr>
            <p:nvPr/>
          </p:nvSpPr>
          <p:spPr bwMode="auto">
            <a:xfrm>
              <a:off x="4987926" y="1020764"/>
              <a:ext cx="315913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2" name="Line 805"/>
            <p:cNvSpPr>
              <a:spLocks noChangeShapeType="1"/>
            </p:cNvSpPr>
            <p:nvPr/>
          </p:nvSpPr>
          <p:spPr bwMode="auto">
            <a:xfrm>
              <a:off x="4987926" y="1020764"/>
              <a:ext cx="547688" cy="3175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3" name="Line 806"/>
            <p:cNvSpPr>
              <a:spLocks noChangeShapeType="1"/>
            </p:cNvSpPr>
            <p:nvPr/>
          </p:nvSpPr>
          <p:spPr bwMode="auto">
            <a:xfrm>
              <a:off x="4987926" y="1020764"/>
              <a:ext cx="746125" cy="2016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4" name="Line 807"/>
            <p:cNvSpPr>
              <a:spLocks noChangeShapeType="1"/>
            </p:cNvSpPr>
            <p:nvPr/>
          </p:nvSpPr>
          <p:spPr bwMode="auto">
            <a:xfrm>
              <a:off x="4987926" y="1020764"/>
              <a:ext cx="862013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5" name="Line 80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6" name="Line 80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7" name="Line 811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5476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8" name="Line 812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115888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49" name="Line 813"/>
            <p:cNvSpPr>
              <a:spLocks noChangeShapeType="1"/>
            </p:cNvSpPr>
            <p:nvPr/>
          </p:nvSpPr>
          <p:spPr bwMode="auto">
            <a:xfrm>
              <a:off x="4987926" y="787401"/>
              <a:ext cx="115888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0" name="Line 814"/>
            <p:cNvSpPr>
              <a:spLocks noChangeShapeType="1"/>
            </p:cNvSpPr>
            <p:nvPr/>
          </p:nvSpPr>
          <p:spPr bwMode="auto">
            <a:xfrm>
              <a:off x="4987926" y="787401"/>
              <a:ext cx="315913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1" name="Line 815"/>
            <p:cNvSpPr>
              <a:spLocks noChangeShapeType="1"/>
            </p:cNvSpPr>
            <p:nvPr/>
          </p:nvSpPr>
          <p:spPr bwMode="auto">
            <a:xfrm>
              <a:off x="4987926" y="787401"/>
              <a:ext cx="547688" cy="55086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2" name="Line 816"/>
            <p:cNvSpPr>
              <a:spLocks noChangeShapeType="1"/>
            </p:cNvSpPr>
            <p:nvPr/>
          </p:nvSpPr>
          <p:spPr bwMode="auto">
            <a:xfrm>
              <a:off x="4987926" y="787401"/>
              <a:ext cx="746125" cy="43497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3" name="Line 817"/>
            <p:cNvSpPr>
              <a:spLocks noChangeShapeType="1"/>
            </p:cNvSpPr>
            <p:nvPr/>
          </p:nvSpPr>
          <p:spPr bwMode="auto">
            <a:xfrm>
              <a:off x="4987926" y="787401"/>
              <a:ext cx="862013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4" name="Line 818"/>
            <p:cNvSpPr>
              <a:spLocks noChangeShapeType="1"/>
            </p:cNvSpPr>
            <p:nvPr/>
          </p:nvSpPr>
          <p:spPr bwMode="auto">
            <a:xfrm flipV="1">
              <a:off x="4987926" y="588964"/>
              <a:ext cx="746125" cy="19843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5" name="Line 819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547688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6" name="Line 820"/>
            <p:cNvSpPr>
              <a:spLocks noChangeShapeType="1"/>
            </p:cNvSpPr>
            <p:nvPr/>
          </p:nvSpPr>
          <p:spPr bwMode="auto">
            <a:xfrm flipV="1">
              <a:off x="4987926" y="473076"/>
              <a:ext cx="315913" cy="314325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7" name="Line 821"/>
            <p:cNvSpPr>
              <a:spLocks noChangeShapeType="1"/>
            </p:cNvSpPr>
            <p:nvPr/>
          </p:nvSpPr>
          <p:spPr bwMode="auto">
            <a:xfrm flipH="1">
              <a:off x="4987926" y="588964"/>
              <a:ext cx="115888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8" name="Line 822"/>
            <p:cNvSpPr>
              <a:spLocks noChangeShapeType="1"/>
            </p:cNvSpPr>
            <p:nvPr/>
          </p:nvSpPr>
          <p:spPr bwMode="auto">
            <a:xfrm>
              <a:off x="5103813" y="588964"/>
              <a:ext cx="0" cy="633413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59" name="Line 823"/>
            <p:cNvSpPr>
              <a:spLocks noChangeShapeType="1"/>
            </p:cNvSpPr>
            <p:nvPr/>
          </p:nvSpPr>
          <p:spPr bwMode="auto">
            <a:xfrm>
              <a:off x="5103813" y="588964"/>
              <a:ext cx="200025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0" name="Line 824"/>
            <p:cNvSpPr>
              <a:spLocks noChangeShapeType="1"/>
            </p:cNvSpPr>
            <p:nvPr/>
          </p:nvSpPr>
          <p:spPr bwMode="auto">
            <a:xfrm>
              <a:off x="5103813" y="588964"/>
              <a:ext cx="431800" cy="7493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1" name="Line 825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43180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2" name="Line 826"/>
            <p:cNvSpPr>
              <a:spLocks noChangeShapeType="1"/>
            </p:cNvSpPr>
            <p:nvPr/>
          </p:nvSpPr>
          <p:spPr bwMode="auto">
            <a:xfrm>
              <a:off x="5103813" y="588964"/>
              <a:ext cx="746125" cy="19843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3" name="Line 827"/>
            <p:cNvSpPr>
              <a:spLocks noChangeShapeType="1"/>
            </p:cNvSpPr>
            <p:nvPr/>
          </p:nvSpPr>
          <p:spPr bwMode="auto">
            <a:xfrm>
              <a:off x="5103813" y="588964"/>
              <a:ext cx="630238" cy="0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4" name="Line 828"/>
            <p:cNvSpPr>
              <a:spLocks noChangeShapeType="1"/>
            </p:cNvSpPr>
            <p:nvPr/>
          </p:nvSpPr>
          <p:spPr bwMode="auto">
            <a:xfrm flipV="1">
              <a:off x="5103813" y="473076"/>
              <a:ext cx="431800" cy="115888"/>
            </a:xfrm>
            <a:prstGeom prst="line">
              <a:avLst/>
            </a:pr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  <p:sp>
          <p:nvSpPr>
            <p:cNvPr id="465" name="Freeform 829"/>
            <p:cNvSpPr>
              <a:spLocks/>
            </p:cNvSpPr>
            <p:nvPr/>
          </p:nvSpPr>
          <p:spPr bwMode="auto">
            <a:xfrm>
              <a:off x="4932363" y="415926"/>
              <a:ext cx="974725" cy="979488"/>
            </a:xfrm>
            <a:custGeom>
              <a:avLst/>
              <a:gdLst>
                <a:gd name="T0" fmla="*/ 229 w 260"/>
                <a:gd name="T1" fmla="*/ 187 h 261"/>
                <a:gd name="T2" fmla="*/ 187 w 260"/>
                <a:gd name="T3" fmla="*/ 31 h 261"/>
                <a:gd name="T4" fmla="*/ 31 w 260"/>
                <a:gd name="T5" fmla="*/ 73 h 261"/>
                <a:gd name="T6" fmla="*/ 73 w 260"/>
                <a:gd name="T7" fmla="*/ 229 h 261"/>
                <a:gd name="T8" fmla="*/ 229 w 260"/>
                <a:gd name="T9" fmla="*/ 18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61">
                  <a:moveTo>
                    <a:pt x="229" y="187"/>
                  </a:moveTo>
                  <a:cubicBezTo>
                    <a:pt x="260" y="133"/>
                    <a:pt x="242" y="63"/>
                    <a:pt x="187" y="31"/>
                  </a:cubicBezTo>
                  <a:cubicBezTo>
                    <a:pt x="132" y="0"/>
                    <a:pt x="63" y="19"/>
                    <a:pt x="31" y="73"/>
                  </a:cubicBezTo>
                  <a:cubicBezTo>
                    <a:pt x="0" y="128"/>
                    <a:pt x="18" y="198"/>
                    <a:pt x="73" y="229"/>
                  </a:cubicBezTo>
                  <a:cubicBezTo>
                    <a:pt x="128" y="261"/>
                    <a:pt x="197" y="242"/>
                    <a:pt x="229" y="187"/>
                  </a:cubicBezTo>
                  <a:close/>
                </a:path>
              </a:pathLst>
            </a:custGeom>
            <a:noFill/>
            <a:ln w="5" cap="rnd">
              <a:solidFill>
                <a:srgbClr val="7F7F7F">
                  <a:alpha val="34902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019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900">
                <a:solidFill>
                  <a:srgbClr val="0096D6"/>
                </a:solidFill>
                <a:latin typeface="Arial"/>
              </a:endParaRPr>
            </a:p>
          </p:txBody>
        </p:sp>
      </p:grpSp>
      <p:cxnSp>
        <p:nvCxnSpPr>
          <p:cNvPr id="466" name="Straight Connector 465"/>
          <p:cNvCxnSpPr>
            <a:stCxn id="368" idx="0"/>
          </p:cNvCxnSpPr>
          <p:nvPr userDrawn="1"/>
        </p:nvCxnSpPr>
        <p:spPr>
          <a:xfrm flipH="1" flipV="1">
            <a:off x="-1" y="367731"/>
            <a:ext cx="2727455" cy="933752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5400000" scaled="0"/>
            </a:gra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>
            <a:stCxn id="263" idx="0"/>
            <a:endCxn id="83" idx="1"/>
          </p:cNvCxnSpPr>
          <p:nvPr userDrawn="1"/>
        </p:nvCxnSpPr>
        <p:spPr>
          <a:xfrm flipH="1">
            <a:off x="2360574" y="770338"/>
            <a:ext cx="4375734" cy="2794763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5400000" scaled="0"/>
            </a:gra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>
            <a:stCxn id="168" idx="0"/>
            <a:endCxn id="463" idx="1"/>
          </p:cNvCxnSpPr>
          <p:nvPr userDrawn="1"/>
        </p:nvCxnSpPr>
        <p:spPr>
          <a:xfrm flipH="1">
            <a:off x="6227433" y="5766194"/>
            <a:ext cx="1816715" cy="811283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5400000" scaled="0"/>
            </a:gra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>
            <a:stCxn id="87" idx="0"/>
          </p:cNvCxnSpPr>
          <p:nvPr userDrawn="1"/>
        </p:nvCxnSpPr>
        <p:spPr>
          <a:xfrm flipH="1" flipV="1">
            <a:off x="0" y="367733"/>
            <a:ext cx="769253" cy="1960749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5400000" scaled="0"/>
            </a:gra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>
            <a:endCxn id="268" idx="1"/>
          </p:cNvCxnSpPr>
          <p:nvPr userDrawn="1"/>
        </p:nvCxnSpPr>
        <p:spPr>
          <a:xfrm flipH="1" flipV="1">
            <a:off x="8130158" y="1272387"/>
            <a:ext cx="1191925" cy="2189788"/>
          </a:xfrm>
          <a:prstGeom prst="line">
            <a:avLst/>
          </a:prstGeom>
          <a:ln w="25400" cap="rnd">
            <a:gradFill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5400000" scaled="0"/>
            </a:gra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4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3300" baseline="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45000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2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 userDrawn="1"/>
        </p:nvSpPr>
        <p:spPr>
          <a:xfrm>
            <a:off x="644701" y="3060490"/>
            <a:ext cx="2468564" cy="646292"/>
          </a:xfrm>
          <a:prstGeom prst="rect">
            <a:avLst/>
          </a:prstGeom>
          <a:noFill/>
        </p:spPr>
        <p:txBody>
          <a:bodyPr wrap="none" lIns="91400" tIns="45701" rIns="91400" bIns="45701" rtlCol="0">
            <a:spAutoFit/>
          </a:bodyPr>
          <a:lstStyle/>
          <a:p>
            <a:pPr defTabSz="91401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srgbClr val="33CC66"/>
                </a:solidFill>
                <a:latin typeface="Arial"/>
              </a:rPr>
              <a:t>Thank you.</a:t>
            </a:r>
            <a:endParaRPr lang="en-US" sz="3600" dirty="0">
              <a:solidFill>
                <a:srgbClr val="33CC6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7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78888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32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5" indent="0">
              <a:buNone/>
              <a:defRPr sz="1800"/>
            </a:lvl2pPr>
            <a:lvl3pPr marL="914251" indent="0">
              <a:buNone/>
              <a:defRPr sz="1600"/>
            </a:lvl3pPr>
            <a:lvl4pPr marL="1371376" indent="0">
              <a:buNone/>
              <a:defRPr sz="1400"/>
            </a:lvl4pPr>
            <a:lvl5pPr marL="1828505" indent="0">
              <a:buNone/>
              <a:defRPr sz="1400"/>
            </a:lvl5pPr>
            <a:lvl6pPr marL="2285630" indent="0">
              <a:buNone/>
              <a:defRPr sz="1400"/>
            </a:lvl6pPr>
            <a:lvl7pPr marL="2742755" indent="0">
              <a:buNone/>
              <a:defRPr sz="1400"/>
            </a:lvl7pPr>
            <a:lvl8pPr marL="3199881" indent="0">
              <a:buNone/>
              <a:defRPr sz="1400"/>
            </a:lvl8pPr>
            <a:lvl9pPr marL="365700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21700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7" indent="0">
              <a:buNone/>
              <a:defRPr sz="1600"/>
            </a:lvl3pPr>
            <a:lvl4pPr marL="1371459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3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376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82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023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627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092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37769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7" indent="0">
              <a:buNone/>
              <a:defRPr sz="2400"/>
            </a:lvl3pPr>
            <a:lvl4pPr marL="1371459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3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5077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59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283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66953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025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39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029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2068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F0F753-4609-45AE-BA36-E8D512CC4D5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6733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4C74FA-61C2-4B5C-9C86-2A043678F23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7317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5FDA01-69FC-4BAA-974D-F44AB678E2D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11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E24B17-0DC5-4027-A029-174BAB12D17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337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77294B-4C01-4DAC-894D-BC4112BA927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472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F83853-2024-456D-84FE-B140C3DDC09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221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3709D3-87B8-43C0-A4B5-16CE237F9E3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2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5" indent="0">
              <a:buNone/>
              <a:defRPr sz="2000" b="1"/>
            </a:lvl2pPr>
            <a:lvl3pPr marL="914251" indent="0">
              <a:buNone/>
              <a:defRPr sz="1800" b="1"/>
            </a:lvl3pPr>
            <a:lvl4pPr marL="1371376" indent="0">
              <a:buNone/>
              <a:defRPr sz="1600" b="1"/>
            </a:lvl4pPr>
            <a:lvl5pPr marL="1828505" indent="0">
              <a:buNone/>
              <a:defRPr sz="1600" b="1"/>
            </a:lvl5pPr>
            <a:lvl6pPr marL="2285630" indent="0">
              <a:buNone/>
              <a:defRPr sz="1600" b="1"/>
            </a:lvl6pPr>
            <a:lvl7pPr marL="2742755" indent="0">
              <a:buNone/>
              <a:defRPr sz="1600" b="1"/>
            </a:lvl7pPr>
            <a:lvl8pPr marL="3199881" indent="0">
              <a:buNone/>
              <a:defRPr sz="1600" b="1"/>
            </a:lvl8pPr>
            <a:lvl9pPr marL="365700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47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5C6A75-16CE-46A7-BAE0-6B42FBF073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2026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90596C-B5B0-4A6E-B02E-151EB18AFA3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5099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06EC99-553B-43D3-B996-A8A610C3F7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65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25DD8E-5D4A-45F9-81B0-6B8AC49EF9B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15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8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97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255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25" indent="0">
              <a:buNone/>
              <a:defRPr sz="2800"/>
            </a:lvl2pPr>
            <a:lvl3pPr marL="914251" indent="0">
              <a:buNone/>
              <a:defRPr sz="2400"/>
            </a:lvl3pPr>
            <a:lvl4pPr marL="1371376" indent="0">
              <a:buNone/>
              <a:defRPr sz="2000"/>
            </a:lvl4pPr>
            <a:lvl5pPr marL="1828505" indent="0">
              <a:buNone/>
              <a:defRPr sz="2000"/>
            </a:lvl5pPr>
            <a:lvl6pPr marL="2285630" indent="0">
              <a:buNone/>
              <a:defRPr sz="2000"/>
            </a:lvl6pPr>
            <a:lvl7pPr marL="2742755" indent="0">
              <a:buNone/>
              <a:defRPr sz="2000"/>
            </a:lvl7pPr>
            <a:lvl8pPr marL="3199881" indent="0">
              <a:buNone/>
              <a:defRPr sz="2000"/>
            </a:lvl8pPr>
            <a:lvl9pPr marL="365700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25" indent="0">
              <a:buNone/>
              <a:defRPr sz="1200"/>
            </a:lvl2pPr>
            <a:lvl3pPr marL="914251" indent="0">
              <a:buNone/>
              <a:defRPr sz="1000"/>
            </a:lvl3pPr>
            <a:lvl4pPr marL="1371376" indent="0">
              <a:buNone/>
              <a:defRPr sz="900"/>
            </a:lvl4pPr>
            <a:lvl5pPr marL="1828505" indent="0">
              <a:buNone/>
              <a:defRPr sz="900"/>
            </a:lvl5pPr>
            <a:lvl6pPr marL="2285630" indent="0">
              <a:buNone/>
              <a:defRPr sz="900"/>
            </a:lvl6pPr>
            <a:lvl7pPr marL="2742755" indent="0">
              <a:buNone/>
              <a:defRPr sz="900"/>
            </a:lvl7pPr>
            <a:lvl8pPr marL="3199881" indent="0">
              <a:buNone/>
              <a:defRPr sz="900"/>
            </a:lvl8pPr>
            <a:lvl9pPr marL="365700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197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theme" Target="../theme/theme6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2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5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76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0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24" indent="-4698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01" indent="-43649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11" indent="-3952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589" indent="-38728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573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0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24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95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075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6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017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2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5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76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0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24" indent="-4698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01" indent="-43649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11" indent="-3952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589" indent="-38728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573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0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24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95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075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6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6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2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5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76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0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24" indent="-4698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01" indent="-43649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11" indent="-39522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589" indent="-387286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573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0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24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4950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075" indent="-398399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76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0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1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05" algn="l" defTabSz="9142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33428"/>
            <a:ext cx="9144000" cy="5832527"/>
          </a:xfrm>
          <a:prstGeom prst="rect">
            <a:avLst/>
          </a:prstGeom>
          <a:gradFill>
            <a:gsLst>
              <a:gs pos="0">
                <a:srgbClr val="08252E"/>
              </a:gs>
              <a:gs pos="47000">
                <a:schemeClr val="tx1">
                  <a:lumMod val="50000"/>
                </a:schemeClr>
              </a:gs>
              <a:gs pos="100000">
                <a:srgbClr val="08252E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rtlCol="0" anchor="ctr"/>
          <a:lstStyle/>
          <a:p>
            <a:pPr algn="ctr" defTabSz="91401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90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432215"/>
            <a:ext cx="8580924" cy="838200"/>
          </a:xfrm>
          <a:prstGeom prst="rect">
            <a:avLst/>
          </a:prstGeom>
        </p:spPr>
        <p:txBody>
          <a:bodyPr vert="horz" lIns="82256" tIns="45701" rIns="82256" bIns="45701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1" y="1339750"/>
            <a:ext cx="8580924" cy="4965699"/>
          </a:xfrm>
          <a:prstGeom prst="rect">
            <a:avLst/>
          </a:prstGeom>
        </p:spPr>
        <p:txBody>
          <a:bodyPr vert="horz" lIns="91400" tIns="45701" rIns="91400" bIns="45701" rtlCol="0"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4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019" rtl="0" eaLnBrk="1" latinLnBrk="0" hangingPunct="1">
        <a:lnSpc>
          <a:spcPct val="80000"/>
        </a:lnSpc>
        <a:spcBef>
          <a:spcPct val="0"/>
        </a:spcBef>
        <a:buNone/>
        <a:defRPr lang="en-US" sz="4000" b="0" kern="1200" spc="0" baseline="0" dirty="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28507" indent="-228507" algn="l" defTabSz="914019" rtl="0" eaLnBrk="1" latinLnBrk="0" hangingPunct="1">
        <a:lnSpc>
          <a:spcPct val="95000"/>
        </a:lnSpc>
        <a:spcBef>
          <a:spcPts val="1440"/>
        </a:spcBef>
        <a:buClr>
          <a:srgbClr val="4DCAFF"/>
        </a:buClr>
        <a:buSzPct val="90000"/>
        <a:buFont typeface="Arial" pitchFamily="34" charset="0"/>
        <a:buChar char="•"/>
        <a:tabLst/>
        <a:defRPr lang="en-US" sz="320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06240" indent="0" algn="l" defTabSz="914019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280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571260" indent="-1588" algn="l" defTabSz="914019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240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688693" indent="0" algn="l" defTabSz="914019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200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801354" indent="0" algn="l" defTabSz="914019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3559" indent="-228507" algn="l" defTabSz="9140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60" indent="-228507" algn="l" defTabSz="9140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73" indent="-228507" algn="l" defTabSz="9140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81" indent="-228507" algn="l" defTabSz="9140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1" algn="l" defTabSz="9140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9" algn="l" defTabSz="9140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7" algn="l" defTabSz="9140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0" algn="l" defTabSz="9140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1" algn="l" defTabSz="9140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57" algn="l" defTabSz="9140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67" algn="l" defTabSz="9140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0" algn="l" defTabSz="9140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5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eaLnBrk="1" fontAlgn="base" hangingPunct="1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109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eaLnBrk="1" hangingPunct="1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 eaLnBrk="1" hangingPunct="1"/>
            <a:fld id="{491325F5-6B13-4111-81E7-B228D12C5C79}" type="slidenum">
              <a:rPr lang="en-US">
                <a:solidFill>
                  <a:srgbClr val="000000"/>
                </a:solidFill>
                <a:latin typeface="Calibri" pitchFamily="34" charset="0"/>
              </a:rPr>
              <a:pPr eaLnBrk="1" hangingPunct="1"/>
              <a:t>‹#›</a:t>
            </a:fld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29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86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4" Type="http://schemas.openxmlformats.org/officeDocument/2006/relationships/oleObject" Target="../embeddings/oleObject122.bin"/><Relationship Id="rId5" Type="http://schemas.openxmlformats.org/officeDocument/2006/relationships/image" Target="../media/image132.emf"/><Relationship Id="rId6" Type="http://schemas.openxmlformats.org/officeDocument/2006/relationships/image" Target="../media/image189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4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4" Type="http://schemas.openxmlformats.org/officeDocument/2006/relationships/image" Target="../media/image191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2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4" Type="http://schemas.openxmlformats.org/officeDocument/2006/relationships/image" Target="../media/image194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4" Type="http://schemas.openxmlformats.org/officeDocument/2006/relationships/image" Target="../media/image196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4" Type="http://schemas.openxmlformats.org/officeDocument/2006/relationships/image" Target="../media/image198.emf"/><Relationship Id="rId5" Type="http://schemas.openxmlformats.org/officeDocument/2006/relationships/oleObject" Target="../embeddings/oleObject123.bin"/><Relationship Id="rId6" Type="http://schemas.openxmlformats.org/officeDocument/2006/relationships/image" Target="../media/image197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4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4" Type="http://schemas.openxmlformats.org/officeDocument/2006/relationships/image" Target="../media/image200.emf"/><Relationship Id="rId5" Type="http://schemas.openxmlformats.org/officeDocument/2006/relationships/oleObject" Target="../embeddings/oleObject124.bin"/><Relationship Id="rId6" Type="http://schemas.openxmlformats.org/officeDocument/2006/relationships/image" Target="../media/image199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4" Type="http://schemas.openxmlformats.org/officeDocument/2006/relationships/image" Target="../media/image202.emf"/><Relationship Id="rId5" Type="http://schemas.openxmlformats.org/officeDocument/2006/relationships/image" Target="../media/image203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oleObject" Target="../embeddings/oleObject125.bin"/><Relationship Id="rId7" Type="http://schemas.openxmlformats.org/officeDocument/2006/relationships/image" Target="../media/image204.emf"/><Relationship Id="rId8" Type="http://schemas.openxmlformats.org/officeDocument/2006/relationships/oleObject" Target="../embeddings/oleObject126.bin"/><Relationship Id="rId9" Type="http://schemas.openxmlformats.org/officeDocument/2006/relationships/image" Target="../media/image205.emf"/><Relationship Id="rId10" Type="http://schemas.openxmlformats.org/officeDocument/2006/relationships/oleObject" Target="../embeddings/oleObject127.bin"/><Relationship Id="rId11" Type="http://schemas.openxmlformats.org/officeDocument/2006/relationships/image" Target="../media/image206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4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4" Type="http://schemas.openxmlformats.org/officeDocument/2006/relationships/oleObject" Target="../embeddings/oleObject128.bin"/><Relationship Id="rId5" Type="http://schemas.openxmlformats.org/officeDocument/2006/relationships/image" Target="../media/image209.emf"/><Relationship Id="rId6" Type="http://schemas.openxmlformats.org/officeDocument/2006/relationships/oleObject" Target="../embeddings/oleObject129.bin"/><Relationship Id="rId7" Type="http://schemas.openxmlformats.org/officeDocument/2006/relationships/image" Target="../media/image205.emf"/><Relationship Id="rId8" Type="http://schemas.openxmlformats.org/officeDocument/2006/relationships/oleObject" Target="../embeddings/oleObject130.bin"/><Relationship Id="rId9" Type="http://schemas.openxmlformats.org/officeDocument/2006/relationships/image" Target="../media/image210.emf"/><Relationship Id="rId10" Type="http://schemas.openxmlformats.org/officeDocument/2006/relationships/oleObject" Target="../embeddings/oleObject131.bin"/><Relationship Id="rId11" Type="http://schemas.openxmlformats.org/officeDocument/2006/relationships/image" Target="../media/image211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4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4" Type="http://schemas.openxmlformats.org/officeDocument/2006/relationships/oleObject" Target="../embeddings/oleObject132.bin"/><Relationship Id="rId5" Type="http://schemas.openxmlformats.org/officeDocument/2006/relationships/image" Target="../media/image209.emf"/><Relationship Id="rId6" Type="http://schemas.openxmlformats.org/officeDocument/2006/relationships/oleObject" Target="../embeddings/oleObject133.bin"/><Relationship Id="rId7" Type="http://schemas.openxmlformats.org/officeDocument/2006/relationships/image" Target="../media/image212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4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4" Type="http://schemas.openxmlformats.org/officeDocument/2006/relationships/oleObject" Target="../embeddings/oleObject134.bin"/><Relationship Id="rId5" Type="http://schemas.openxmlformats.org/officeDocument/2006/relationships/image" Target="../media/image212.emf"/><Relationship Id="rId6" Type="http://schemas.openxmlformats.org/officeDocument/2006/relationships/image" Target="../media/image213.emf"/><Relationship Id="rId7" Type="http://schemas.openxmlformats.org/officeDocument/2006/relationships/image" Target="../media/image214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4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15.emf"/></Relationships>
</file>

<file path=ppt/slides/_rels/slide1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9.emf"/><Relationship Id="rId12" Type="http://schemas.openxmlformats.org/officeDocument/2006/relationships/oleObject" Target="../embeddings/oleObject139.bin"/><Relationship Id="rId13" Type="http://schemas.openxmlformats.org/officeDocument/2006/relationships/image" Target="../media/image220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14.xml"/><Relationship Id="rId4" Type="http://schemas.openxmlformats.org/officeDocument/2006/relationships/oleObject" Target="../embeddings/oleObject135.bin"/><Relationship Id="rId5" Type="http://schemas.openxmlformats.org/officeDocument/2006/relationships/image" Target="../media/image216.emf"/><Relationship Id="rId6" Type="http://schemas.openxmlformats.org/officeDocument/2006/relationships/oleObject" Target="../embeddings/oleObject136.bin"/><Relationship Id="rId7" Type="http://schemas.openxmlformats.org/officeDocument/2006/relationships/image" Target="../media/image217.emf"/><Relationship Id="rId8" Type="http://schemas.openxmlformats.org/officeDocument/2006/relationships/oleObject" Target="../embeddings/oleObject137.bin"/><Relationship Id="rId9" Type="http://schemas.openxmlformats.org/officeDocument/2006/relationships/image" Target="../media/image218.emf"/><Relationship Id="rId10" Type="http://schemas.openxmlformats.org/officeDocument/2006/relationships/oleObject" Target="../embeddings/oleObject138.bin"/></Relationships>
</file>

<file path=ppt/slides/_rels/slide1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4.emf"/><Relationship Id="rId12" Type="http://schemas.openxmlformats.org/officeDocument/2006/relationships/oleObject" Target="../embeddings/oleObject144.bin"/><Relationship Id="rId13" Type="http://schemas.openxmlformats.org/officeDocument/2006/relationships/image" Target="../media/image225.emf"/><Relationship Id="rId14" Type="http://schemas.openxmlformats.org/officeDocument/2006/relationships/oleObject" Target="../embeddings/oleObject145.bin"/><Relationship Id="rId15" Type="http://schemas.openxmlformats.org/officeDocument/2006/relationships/image" Target="../media/image226.emf"/><Relationship Id="rId16" Type="http://schemas.openxmlformats.org/officeDocument/2006/relationships/oleObject" Target="../embeddings/oleObject146.bin"/><Relationship Id="rId17" Type="http://schemas.openxmlformats.org/officeDocument/2006/relationships/image" Target="../media/image227.emf"/><Relationship Id="rId18" Type="http://schemas.openxmlformats.org/officeDocument/2006/relationships/oleObject" Target="../embeddings/oleObject147.bin"/><Relationship Id="rId19" Type="http://schemas.openxmlformats.org/officeDocument/2006/relationships/image" Target="../media/image228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15.xml"/><Relationship Id="rId4" Type="http://schemas.openxmlformats.org/officeDocument/2006/relationships/oleObject" Target="../embeddings/oleObject140.bin"/><Relationship Id="rId5" Type="http://schemas.openxmlformats.org/officeDocument/2006/relationships/image" Target="../media/image221.emf"/><Relationship Id="rId6" Type="http://schemas.openxmlformats.org/officeDocument/2006/relationships/oleObject" Target="../embeddings/oleObject141.bin"/><Relationship Id="rId7" Type="http://schemas.openxmlformats.org/officeDocument/2006/relationships/image" Target="../media/image222.emf"/><Relationship Id="rId8" Type="http://schemas.openxmlformats.org/officeDocument/2006/relationships/oleObject" Target="../embeddings/oleObject142.bin"/><Relationship Id="rId9" Type="http://schemas.openxmlformats.org/officeDocument/2006/relationships/image" Target="../media/image223.emf"/><Relationship Id="rId10" Type="http://schemas.openxmlformats.org/officeDocument/2006/relationships/oleObject" Target="../embeddings/oleObject143.bin"/></Relationships>
</file>

<file path=ppt/slides/_rels/slide1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8.emf"/><Relationship Id="rId12" Type="http://schemas.openxmlformats.org/officeDocument/2006/relationships/oleObject" Target="../embeddings/oleObject152.bin"/><Relationship Id="rId13" Type="http://schemas.openxmlformats.org/officeDocument/2006/relationships/image" Target="../media/image229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16.xml"/><Relationship Id="rId4" Type="http://schemas.openxmlformats.org/officeDocument/2006/relationships/oleObject" Target="../embeddings/oleObject148.bin"/><Relationship Id="rId5" Type="http://schemas.openxmlformats.org/officeDocument/2006/relationships/image" Target="../media/image225.emf"/><Relationship Id="rId6" Type="http://schemas.openxmlformats.org/officeDocument/2006/relationships/oleObject" Target="../embeddings/oleObject149.bin"/><Relationship Id="rId7" Type="http://schemas.openxmlformats.org/officeDocument/2006/relationships/image" Target="../media/image226.emf"/><Relationship Id="rId8" Type="http://schemas.openxmlformats.org/officeDocument/2006/relationships/oleObject" Target="../embeddings/oleObject150.bin"/><Relationship Id="rId9" Type="http://schemas.openxmlformats.org/officeDocument/2006/relationships/image" Target="../media/image227.emf"/><Relationship Id="rId10" Type="http://schemas.openxmlformats.org/officeDocument/2006/relationships/oleObject" Target="../embeddings/oleObject15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30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4" Type="http://schemas.openxmlformats.org/officeDocument/2006/relationships/image" Target="../media/image231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4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4" Type="http://schemas.openxmlformats.org/officeDocument/2006/relationships/oleObject" Target="../embeddings/oleObject154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155.bin"/><Relationship Id="rId7" Type="http://schemas.openxmlformats.org/officeDocument/2006/relationships/image" Target="../media/image47.emf"/><Relationship Id="rId8" Type="http://schemas.openxmlformats.org/officeDocument/2006/relationships/oleObject" Target="../embeddings/oleObject156.bin"/><Relationship Id="rId9" Type="http://schemas.openxmlformats.org/officeDocument/2006/relationships/image" Target="../media/image48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4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4" Type="http://schemas.openxmlformats.org/officeDocument/2006/relationships/oleObject" Target="../embeddings/oleObject157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158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159.bin"/><Relationship Id="rId9" Type="http://schemas.openxmlformats.org/officeDocument/2006/relationships/image" Target="../media/image232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4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33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4" Type="http://schemas.openxmlformats.org/officeDocument/2006/relationships/oleObject" Target="../embeddings/oleObject160.bin"/><Relationship Id="rId5" Type="http://schemas.openxmlformats.org/officeDocument/2006/relationships/image" Target="../media/image240.emf"/><Relationship Id="rId6" Type="http://schemas.openxmlformats.org/officeDocument/2006/relationships/oleObject" Target="../embeddings/oleObject161.bin"/><Relationship Id="rId7" Type="http://schemas.openxmlformats.org/officeDocument/2006/relationships/image" Target="../media/image241.emf"/><Relationship Id="rId8" Type="http://schemas.openxmlformats.org/officeDocument/2006/relationships/oleObject" Target="../embeddings/oleObject162.bin"/><Relationship Id="rId9" Type="http://schemas.openxmlformats.org/officeDocument/2006/relationships/image" Target="../media/image227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4" Type="http://schemas.openxmlformats.org/officeDocument/2006/relationships/oleObject" Target="../embeddings/oleObject163.bin"/><Relationship Id="rId5" Type="http://schemas.openxmlformats.org/officeDocument/2006/relationships/image" Target="../media/image242.emf"/><Relationship Id="rId6" Type="http://schemas.openxmlformats.org/officeDocument/2006/relationships/oleObject" Target="../embeddings/oleObject164.bin"/><Relationship Id="rId7" Type="http://schemas.openxmlformats.org/officeDocument/2006/relationships/image" Target="../media/image243.emf"/><Relationship Id="rId8" Type="http://schemas.openxmlformats.org/officeDocument/2006/relationships/oleObject" Target="../embeddings/oleObject165.bin"/><Relationship Id="rId9" Type="http://schemas.openxmlformats.org/officeDocument/2006/relationships/image" Target="../media/image244.emf"/><Relationship Id="rId10" Type="http://schemas.openxmlformats.org/officeDocument/2006/relationships/oleObject" Target="../embeddings/oleObject166.bin"/><Relationship Id="rId11" Type="http://schemas.openxmlformats.org/officeDocument/2006/relationships/image" Target="../media/image245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40.xml"/></Relationships>
</file>

<file path=ppt/slides/_rels/slide1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9.emf"/><Relationship Id="rId12" Type="http://schemas.openxmlformats.org/officeDocument/2006/relationships/oleObject" Target="../embeddings/oleObject171.bin"/><Relationship Id="rId13" Type="http://schemas.openxmlformats.org/officeDocument/2006/relationships/image" Target="../media/image250.emf"/><Relationship Id="rId14" Type="http://schemas.openxmlformats.org/officeDocument/2006/relationships/oleObject" Target="../embeddings/oleObject172.bin"/><Relationship Id="rId15" Type="http://schemas.openxmlformats.org/officeDocument/2006/relationships/image" Target="../media/image251.emf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27.xml"/><Relationship Id="rId4" Type="http://schemas.openxmlformats.org/officeDocument/2006/relationships/oleObject" Target="../embeddings/oleObject167.bin"/><Relationship Id="rId5" Type="http://schemas.openxmlformats.org/officeDocument/2006/relationships/image" Target="../media/image246.emf"/><Relationship Id="rId6" Type="http://schemas.openxmlformats.org/officeDocument/2006/relationships/oleObject" Target="../embeddings/oleObject168.bin"/><Relationship Id="rId7" Type="http://schemas.openxmlformats.org/officeDocument/2006/relationships/image" Target="../media/image247.emf"/><Relationship Id="rId8" Type="http://schemas.openxmlformats.org/officeDocument/2006/relationships/oleObject" Target="../embeddings/oleObject169.bin"/><Relationship Id="rId9" Type="http://schemas.openxmlformats.org/officeDocument/2006/relationships/image" Target="../media/image248.emf"/><Relationship Id="rId10" Type="http://schemas.openxmlformats.org/officeDocument/2006/relationships/oleObject" Target="../embeddings/oleObject170.bin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4" Type="http://schemas.openxmlformats.org/officeDocument/2006/relationships/oleObject" Target="../embeddings/oleObject173.bin"/><Relationship Id="rId5" Type="http://schemas.openxmlformats.org/officeDocument/2006/relationships/image" Target="../media/image252.emf"/><Relationship Id="rId6" Type="http://schemas.openxmlformats.org/officeDocument/2006/relationships/oleObject" Target="../embeddings/oleObject174.bin"/><Relationship Id="rId7" Type="http://schemas.openxmlformats.org/officeDocument/2006/relationships/image" Target="../media/image253.emf"/><Relationship Id="rId8" Type="http://schemas.openxmlformats.org/officeDocument/2006/relationships/oleObject" Target="../embeddings/oleObject175.bin"/><Relationship Id="rId9" Type="http://schemas.openxmlformats.org/officeDocument/2006/relationships/image" Target="../media/image254.emf"/><Relationship Id="rId10" Type="http://schemas.openxmlformats.org/officeDocument/2006/relationships/oleObject" Target="../embeddings/oleObject176.bin"/><Relationship Id="rId11" Type="http://schemas.openxmlformats.org/officeDocument/2006/relationships/image" Target="../media/image255.emf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40.xml"/></Relationships>
</file>

<file path=ppt/slides/_rels/slide1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8.emf"/><Relationship Id="rId12" Type="http://schemas.openxmlformats.org/officeDocument/2006/relationships/oleObject" Target="../embeddings/oleObject181.bin"/><Relationship Id="rId13" Type="http://schemas.openxmlformats.org/officeDocument/2006/relationships/image" Target="../media/image259.emf"/><Relationship Id="rId1" Type="http://schemas.openxmlformats.org/officeDocument/2006/relationships/vmlDrawing" Target="../drawings/vmlDrawing55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31.xml"/><Relationship Id="rId4" Type="http://schemas.openxmlformats.org/officeDocument/2006/relationships/oleObject" Target="../embeddings/oleObject177.bin"/><Relationship Id="rId5" Type="http://schemas.openxmlformats.org/officeDocument/2006/relationships/image" Target="../media/image255.emf"/><Relationship Id="rId6" Type="http://schemas.openxmlformats.org/officeDocument/2006/relationships/oleObject" Target="../embeddings/oleObject178.bin"/><Relationship Id="rId7" Type="http://schemas.openxmlformats.org/officeDocument/2006/relationships/image" Target="../media/image256.emf"/><Relationship Id="rId8" Type="http://schemas.openxmlformats.org/officeDocument/2006/relationships/oleObject" Target="../embeddings/oleObject179.bin"/><Relationship Id="rId9" Type="http://schemas.openxmlformats.org/officeDocument/2006/relationships/image" Target="../media/image257.emf"/><Relationship Id="rId10" Type="http://schemas.openxmlformats.org/officeDocument/2006/relationships/oleObject" Target="../embeddings/oleObject180.bin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60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4" Type="http://schemas.openxmlformats.org/officeDocument/2006/relationships/image" Target="../media/image262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63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4" Type="http://schemas.openxmlformats.org/officeDocument/2006/relationships/image" Target="../media/image235.png"/><Relationship Id="rId5" Type="http://schemas.openxmlformats.org/officeDocument/2006/relationships/image" Target="../media/image267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4" Type="http://schemas.openxmlformats.org/officeDocument/2006/relationships/oleObject" Target="../embeddings/oleObject182.bin"/><Relationship Id="rId5" Type="http://schemas.openxmlformats.org/officeDocument/2006/relationships/image" Target="../media/image268.emf"/><Relationship Id="rId1" Type="http://schemas.openxmlformats.org/officeDocument/2006/relationships/vmlDrawing" Target="../drawings/vmlDrawing56.vml"/><Relationship Id="rId2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4" Type="http://schemas.openxmlformats.org/officeDocument/2006/relationships/oleObject" Target="../embeddings/oleObject183.bin"/><Relationship Id="rId5" Type="http://schemas.openxmlformats.org/officeDocument/2006/relationships/image" Target="../media/image268.emf"/><Relationship Id="rId1" Type="http://schemas.openxmlformats.org/officeDocument/2006/relationships/vmlDrawing" Target="../drawings/vmlDrawing57.vml"/><Relationship Id="rId2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4" Type="http://schemas.openxmlformats.org/officeDocument/2006/relationships/oleObject" Target="../embeddings/oleObject184.bin"/><Relationship Id="rId5" Type="http://schemas.openxmlformats.org/officeDocument/2006/relationships/image" Target="../media/image268.emf"/><Relationship Id="rId6" Type="http://schemas.openxmlformats.org/officeDocument/2006/relationships/oleObject" Target="../embeddings/oleObject185.bin"/><Relationship Id="rId7" Type="http://schemas.openxmlformats.org/officeDocument/2006/relationships/image" Target="../media/image269.emf"/><Relationship Id="rId1" Type="http://schemas.openxmlformats.org/officeDocument/2006/relationships/vmlDrawing" Target="../drawings/vmlDrawing58.vml"/><Relationship Id="rId2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4" Type="http://schemas.openxmlformats.org/officeDocument/2006/relationships/oleObject" Target="../embeddings/oleObject186.bin"/><Relationship Id="rId5" Type="http://schemas.openxmlformats.org/officeDocument/2006/relationships/image" Target="../media/image270.emf"/><Relationship Id="rId6" Type="http://schemas.openxmlformats.org/officeDocument/2006/relationships/oleObject" Target="../embeddings/oleObject187.bin"/><Relationship Id="rId7" Type="http://schemas.openxmlformats.org/officeDocument/2006/relationships/image" Target="../media/image271.emf"/><Relationship Id="rId1" Type="http://schemas.openxmlformats.org/officeDocument/2006/relationships/vmlDrawing" Target="../drawings/vmlDrawing59.vml"/><Relationship Id="rId2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4" Type="http://schemas.openxmlformats.org/officeDocument/2006/relationships/oleObject" Target="../embeddings/oleObject188.bin"/><Relationship Id="rId5" Type="http://schemas.openxmlformats.org/officeDocument/2006/relationships/image" Target="../media/image270.emf"/><Relationship Id="rId6" Type="http://schemas.openxmlformats.org/officeDocument/2006/relationships/oleObject" Target="../embeddings/oleObject189.bin"/><Relationship Id="rId7" Type="http://schemas.openxmlformats.org/officeDocument/2006/relationships/image" Target="../media/image272.emf"/><Relationship Id="rId1" Type="http://schemas.openxmlformats.org/officeDocument/2006/relationships/vmlDrawing" Target="../drawings/vmlDrawing60.vml"/><Relationship Id="rId2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4" Type="http://schemas.openxmlformats.org/officeDocument/2006/relationships/oleObject" Target="../embeddings/oleObject190.bin"/><Relationship Id="rId5" Type="http://schemas.openxmlformats.org/officeDocument/2006/relationships/image" Target="../media/image273.emf"/><Relationship Id="rId6" Type="http://schemas.openxmlformats.org/officeDocument/2006/relationships/oleObject" Target="../embeddings/oleObject191.bin"/><Relationship Id="rId7" Type="http://schemas.openxmlformats.org/officeDocument/2006/relationships/image" Target="../media/image274.emf"/><Relationship Id="rId1" Type="http://schemas.openxmlformats.org/officeDocument/2006/relationships/vmlDrawing" Target="../drawings/vmlDrawing6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4" Type="http://schemas.openxmlformats.org/officeDocument/2006/relationships/oleObject" Target="../embeddings/oleObject192.bin"/><Relationship Id="rId5" Type="http://schemas.openxmlformats.org/officeDocument/2006/relationships/image" Target="../media/image275.emf"/><Relationship Id="rId6" Type="http://schemas.openxmlformats.org/officeDocument/2006/relationships/oleObject" Target="../embeddings/oleObject193.bin"/><Relationship Id="rId7" Type="http://schemas.openxmlformats.org/officeDocument/2006/relationships/image" Target="../media/image276.emf"/><Relationship Id="rId1" Type="http://schemas.openxmlformats.org/officeDocument/2006/relationships/vmlDrawing" Target="../drawings/vmlDrawing62.vml"/><Relationship Id="rId2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e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4" Type="http://schemas.openxmlformats.org/officeDocument/2006/relationships/oleObject" Target="../embeddings/oleObject194.bin"/><Relationship Id="rId5" Type="http://schemas.openxmlformats.org/officeDocument/2006/relationships/image" Target="../media/image278.emf"/><Relationship Id="rId6" Type="http://schemas.openxmlformats.org/officeDocument/2006/relationships/oleObject" Target="../embeddings/oleObject195.bin"/><Relationship Id="rId7" Type="http://schemas.openxmlformats.org/officeDocument/2006/relationships/image" Target="../media/image279.emf"/><Relationship Id="rId1" Type="http://schemas.openxmlformats.org/officeDocument/2006/relationships/vmlDrawing" Target="../drawings/vmlDrawing63.vml"/><Relationship Id="rId2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4" Type="http://schemas.openxmlformats.org/officeDocument/2006/relationships/oleObject" Target="../embeddings/oleObject196.bin"/><Relationship Id="rId5" Type="http://schemas.openxmlformats.org/officeDocument/2006/relationships/image" Target="../media/image280.emf"/><Relationship Id="rId6" Type="http://schemas.openxmlformats.org/officeDocument/2006/relationships/oleObject" Target="../embeddings/oleObject197.bin"/><Relationship Id="rId7" Type="http://schemas.openxmlformats.org/officeDocument/2006/relationships/image" Target="../media/image281.emf"/><Relationship Id="rId1" Type="http://schemas.openxmlformats.org/officeDocument/2006/relationships/vmlDrawing" Target="../drawings/vmlDrawing64.vml"/><Relationship Id="rId2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4" Type="http://schemas.openxmlformats.org/officeDocument/2006/relationships/oleObject" Target="../embeddings/oleObject198.bin"/><Relationship Id="rId5" Type="http://schemas.openxmlformats.org/officeDocument/2006/relationships/image" Target="../media/image281.emf"/><Relationship Id="rId6" Type="http://schemas.openxmlformats.org/officeDocument/2006/relationships/oleObject" Target="../embeddings/oleObject199.bin"/><Relationship Id="rId7" Type="http://schemas.openxmlformats.org/officeDocument/2006/relationships/image" Target="../media/image282.emf"/><Relationship Id="rId8" Type="http://schemas.openxmlformats.org/officeDocument/2006/relationships/oleObject" Target="../embeddings/oleObject200.bin"/><Relationship Id="rId9" Type="http://schemas.openxmlformats.org/officeDocument/2006/relationships/image" Target="../media/image280.emf"/><Relationship Id="rId1" Type="http://schemas.openxmlformats.org/officeDocument/2006/relationships/vmlDrawing" Target="../drawings/vmlDrawing65.vml"/><Relationship Id="rId2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4" Type="http://schemas.openxmlformats.org/officeDocument/2006/relationships/oleObject" Target="../embeddings/oleObject201.bin"/><Relationship Id="rId5" Type="http://schemas.openxmlformats.org/officeDocument/2006/relationships/image" Target="../media/image283.emf"/><Relationship Id="rId6" Type="http://schemas.openxmlformats.org/officeDocument/2006/relationships/oleObject" Target="../embeddings/oleObject202.bin"/><Relationship Id="rId7" Type="http://schemas.openxmlformats.org/officeDocument/2006/relationships/image" Target="../media/image284.emf"/><Relationship Id="rId1" Type="http://schemas.openxmlformats.org/officeDocument/2006/relationships/vmlDrawing" Target="../drawings/vmlDrawing66.vml"/><Relationship Id="rId2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85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e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8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87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4" Type="http://schemas.openxmlformats.org/officeDocument/2006/relationships/oleObject" Target="../embeddings/oleObject203.bin"/><Relationship Id="rId5" Type="http://schemas.openxmlformats.org/officeDocument/2006/relationships/image" Target="../media/image288.emf"/><Relationship Id="rId6" Type="http://schemas.openxmlformats.org/officeDocument/2006/relationships/oleObject" Target="../embeddings/oleObject204.bin"/><Relationship Id="rId7" Type="http://schemas.openxmlformats.org/officeDocument/2006/relationships/image" Target="../media/image289.emf"/><Relationship Id="rId1" Type="http://schemas.openxmlformats.org/officeDocument/2006/relationships/vmlDrawing" Target="../drawings/vmlDrawing67.vml"/><Relationship Id="rId2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4" Type="http://schemas.openxmlformats.org/officeDocument/2006/relationships/oleObject" Target="../embeddings/oleObject205.bin"/><Relationship Id="rId5" Type="http://schemas.openxmlformats.org/officeDocument/2006/relationships/image" Target="../media/image290.emf"/><Relationship Id="rId6" Type="http://schemas.openxmlformats.org/officeDocument/2006/relationships/oleObject" Target="../embeddings/oleObject206.bin"/><Relationship Id="rId7" Type="http://schemas.openxmlformats.org/officeDocument/2006/relationships/image" Target="../media/image291.emf"/><Relationship Id="rId1" Type="http://schemas.openxmlformats.org/officeDocument/2006/relationships/vmlDrawing" Target="../drawings/vmlDrawing68.vml"/><Relationship Id="rId2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4" Type="http://schemas.openxmlformats.org/officeDocument/2006/relationships/oleObject" Target="../embeddings/oleObject207.bin"/><Relationship Id="rId5" Type="http://schemas.openxmlformats.org/officeDocument/2006/relationships/image" Target="../media/image290.emf"/><Relationship Id="rId6" Type="http://schemas.openxmlformats.org/officeDocument/2006/relationships/oleObject" Target="../embeddings/oleObject208.bin"/><Relationship Id="rId7" Type="http://schemas.openxmlformats.org/officeDocument/2006/relationships/image" Target="../media/image292.emf"/><Relationship Id="rId8" Type="http://schemas.openxmlformats.org/officeDocument/2006/relationships/oleObject" Target="../embeddings/oleObject209.bin"/><Relationship Id="rId9" Type="http://schemas.openxmlformats.org/officeDocument/2006/relationships/image" Target="../media/image293.emf"/><Relationship Id="rId1" Type="http://schemas.openxmlformats.org/officeDocument/2006/relationships/vmlDrawing" Target="../drawings/vmlDrawing69.vml"/><Relationship Id="rId2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4" Type="http://schemas.openxmlformats.org/officeDocument/2006/relationships/oleObject" Target="../embeddings/oleObject210.bin"/><Relationship Id="rId5" Type="http://schemas.openxmlformats.org/officeDocument/2006/relationships/image" Target="../media/image294.emf"/><Relationship Id="rId6" Type="http://schemas.openxmlformats.org/officeDocument/2006/relationships/oleObject" Target="../embeddings/oleObject211.bin"/><Relationship Id="rId7" Type="http://schemas.openxmlformats.org/officeDocument/2006/relationships/image" Target="../media/image295.emf"/><Relationship Id="rId8" Type="http://schemas.openxmlformats.org/officeDocument/2006/relationships/oleObject" Target="../embeddings/oleObject212.bin"/><Relationship Id="rId9" Type="http://schemas.openxmlformats.org/officeDocument/2006/relationships/image" Target="../media/image296.emf"/><Relationship Id="rId1" Type="http://schemas.openxmlformats.org/officeDocument/2006/relationships/vmlDrawing" Target="../drawings/vmlDrawing70.vml"/><Relationship Id="rId2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4" Type="http://schemas.openxmlformats.org/officeDocument/2006/relationships/oleObject" Target="../embeddings/oleObject213.bin"/><Relationship Id="rId5" Type="http://schemas.openxmlformats.org/officeDocument/2006/relationships/image" Target="../media/image294.emf"/><Relationship Id="rId6" Type="http://schemas.openxmlformats.org/officeDocument/2006/relationships/oleObject" Target="../embeddings/oleObject214.bin"/><Relationship Id="rId7" Type="http://schemas.openxmlformats.org/officeDocument/2006/relationships/image" Target="../media/image297.emf"/><Relationship Id="rId1" Type="http://schemas.openxmlformats.org/officeDocument/2006/relationships/vmlDrawing" Target="../drawings/vmlDrawing71.vml"/><Relationship Id="rId2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4" Type="http://schemas.openxmlformats.org/officeDocument/2006/relationships/oleObject" Target="../embeddings/oleObject215.bin"/><Relationship Id="rId5" Type="http://schemas.openxmlformats.org/officeDocument/2006/relationships/image" Target="../media/image294.emf"/><Relationship Id="rId6" Type="http://schemas.openxmlformats.org/officeDocument/2006/relationships/oleObject" Target="../embeddings/oleObject216.bin"/><Relationship Id="rId7" Type="http://schemas.openxmlformats.org/officeDocument/2006/relationships/image" Target="../media/image297.emf"/><Relationship Id="rId1" Type="http://schemas.openxmlformats.org/officeDocument/2006/relationships/vmlDrawing" Target="../drawings/vmlDrawing72.vml"/><Relationship Id="rId2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4" Type="http://schemas.openxmlformats.org/officeDocument/2006/relationships/oleObject" Target="../embeddings/oleObject217.bin"/><Relationship Id="rId5" Type="http://schemas.openxmlformats.org/officeDocument/2006/relationships/image" Target="../media/image294.emf"/><Relationship Id="rId6" Type="http://schemas.openxmlformats.org/officeDocument/2006/relationships/oleObject" Target="../embeddings/oleObject218.bin"/><Relationship Id="rId7" Type="http://schemas.openxmlformats.org/officeDocument/2006/relationships/image" Target="../media/image297.emf"/><Relationship Id="rId1" Type="http://schemas.openxmlformats.org/officeDocument/2006/relationships/vmlDrawing" Target="../drawings/vmlDrawing73.vml"/><Relationship Id="rId2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4" Type="http://schemas.openxmlformats.org/officeDocument/2006/relationships/oleObject" Target="../embeddings/oleObject219.bin"/><Relationship Id="rId5" Type="http://schemas.openxmlformats.org/officeDocument/2006/relationships/image" Target="../media/image298.emf"/><Relationship Id="rId6" Type="http://schemas.openxmlformats.org/officeDocument/2006/relationships/image" Target="../media/image300.emf"/><Relationship Id="rId7" Type="http://schemas.openxmlformats.org/officeDocument/2006/relationships/oleObject" Target="../embeddings/oleObject220.bin"/><Relationship Id="rId8" Type="http://schemas.openxmlformats.org/officeDocument/2006/relationships/image" Target="../media/image299.emf"/><Relationship Id="rId1" Type="http://schemas.openxmlformats.org/officeDocument/2006/relationships/vmlDrawing" Target="../drawings/vmlDrawing74.vml"/><Relationship Id="rId2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4" Type="http://schemas.openxmlformats.org/officeDocument/2006/relationships/oleObject" Target="../embeddings/oleObject221.bin"/><Relationship Id="rId5" Type="http://schemas.openxmlformats.org/officeDocument/2006/relationships/image" Target="../media/image298.emf"/><Relationship Id="rId6" Type="http://schemas.openxmlformats.org/officeDocument/2006/relationships/oleObject" Target="../embeddings/oleObject222.bin"/><Relationship Id="rId7" Type="http://schemas.openxmlformats.org/officeDocument/2006/relationships/image" Target="../media/image301.emf"/><Relationship Id="rId1" Type="http://schemas.openxmlformats.org/officeDocument/2006/relationships/vmlDrawing" Target="../drawings/vmlDrawing7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4" Type="http://schemas.openxmlformats.org/officeDocument/2006/relationships/oleObject" Target="../embeddings/oleObject223.bin"/><Relationship Id="rId5" Type="http://schemas.openxmlformats.org/officeDocument/2006/relationships/image" Target="../media/image298.emf"/><Relationship Id="rId6" Type="http://schemas.openxmlformats.org/officeDocument/2006/relationships/oleObject" Target="../embeddings/oleObject224.bin"/><Relationship Id="rId7" Type="http://schemas.openxmlformats.org/officeDocument/2006/relationships/image" Target="../media/image302.emf"/><Relationship Id="rId8" Type="http://schemas.openxmlformats.org/officeDocument/2006/relationships/image" Target="../media/image303.emf"/><Relationship Id="rId9" Type="http://schemas.openxmlformats.org/officeDocument/2006/relationships/image" Target="../media/image304.emf"/><Relationship Id="rId1" Type="http://schemas.openxmlformats.org/officeDocument/2006/relationships/vmlDrawing" Target="../drawings/vmlDrawing76.vml"/><Relationship Id="rId2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86.emf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87.emf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chart" Target="../charts/chart1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emf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jpeg"/><Relationship Id="rId10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7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4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8.jpe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53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5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6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6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6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62.e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6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64.emf"/><Relationship Id="rId8" Type="http://schemas.openxmlformats.org/officeDocument/2006/relationships/oleObject" Target="../embeddings/oleObject14.bin"/><Relationship Id="rId9" Type="http://schemas.openxmlformats.org/officeDocument/2006/relationships/image" Target="../media/image6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62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65.emf"/><Relationship Id="rId10" Type="http://schemas.openxmlformats.org/officeDocument/2006/relationships/oleObject" Target="../embeddings/oleObject18.bin"/><Relationship Id="rId11" Type="http://schemas.openxmlformats.org/officeDocument/2006/relationships/image" Target="../media/image6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67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68.e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69.emf"/><Relationship Id="rId10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oleObject" Target="../embeddings/oleObject25.bin"/><Relationship Id="rId14" Type="http://schemas.openxmlformats.org/officeDocument/2006/relationships/image" Target="../media/image73.emf"/><Relationship Id="rId15" Type="http://schemas.openxmlformats.org/officeDocument/2006/relationships/oleObject" Target="../embeddings/oleObject26.bin"/><Relationship Id="rId16" Type="http://schemas.openxmlformats.org/officeDocument/2006/relationships/image" Target="../media/image74.emf"/><Relationship Id="rId17" Type="http://schemas.openxmlformats.org/officeDocument/2006/relationships/image" Target="../media/image75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67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68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69.emf"/><Relationship Id="rId10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emf"/><Relationship Id="rId12" Type="http://schemas.openxmlformats.org/officeDocument/2006/relationships/oleObject" Target="../embeddings/oleObject29.bin"/><Relationship Id="rId13" Type="http://schemas.openxmlformats.org/officeDocument/2006/relationships/image" Target="../media/image77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52.xml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8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75.emf"/><Relationship Id="rId10" Type="http://schemas.openxmlformats.org/officeDocument/2006/relationships/oleObject" Target="../embeddings/oleObject2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8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8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e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86.emf"/><Relationship Id="rId16" Type="http://schemas.openxmlformats.org/officeDocument/2006/relationships/oleObject" Target="../embeddings/oleObject40.bin"/><Relationship Id="rId17" Type="http://schemas.openxmlformats.org/officeDocument/2006/relationships/image" Target="../media/image87.emf"/><Relationship Id="rId18" Type="http://schemas.openxmlformats.org/officeDocument/2006/relationships/oleObject" Target="../embeddings/oleObject41.bin"/><Relationship Id="rId19" Type="http://schemas.openxmlformats.org/officeDocument/2006/relationships/oleObject" Target="../embeddings/oleObject42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57.xml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6" Type="http://schemas.openxmlformats.org/officeDocument/2006/relationships/oleObject" Target="../embeddings/oleObject34.bin"/><Relationship Id="rId7" Type="http://schemas.openxmlformats.org/officeDocument/2006/relationships/image" Target="../media/image83.emf"/><Relationship Id="rId8" Type="http://schemas.openxmlformats.org/officeDocument/2006/relationships/oleObject" Target="../embeddings/oleObject35.bin"/><Relationship Id="rId9" Type="http://schemas.openxmlformats.org/officeDocument/2006/relationships/oleObject" Target="../embeddings/oleObject36.bin"/><Relationship Id="rId10" Type="http://schemas.openxmlformats.org/officeDocument/2006/relationships/oleObject" Target="../embeddings/oleObject37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5" Type="http://schemas.openxmlformats.org/officeDocument/2006/relationships/image" Target="../media/image94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image" Target="../media/image91.emf"/><Relationship Id="rId5" Type="http://schemas.openxmlformats.org/officeDocument/2006/relationships/oleObject" Target="../embeddings/oleObject43.bin"/><Relationship Id="rId6" Type="http://schemas.openxmlformats.org/officeDocument/2006/relationships/image" Target="../media/image95.emf"/><Relationship Id="rId7" Type="http://schemas.openxmlformats.org/officeDocument/2006/relationships/image" Target="../media/image9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44.bin"/><Relationship Id="rId5" Type="http://schemas.openxmlformats.org/officeDocument/2006/relationships/image" Target="../media/image97.e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9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openxmlformats.org/officeDocument/2006/relationships/oleObject" Target="../embeddings/oleObject46.bin"/><Relationship Id="rId5" Type="http://schemas.openxmlformats.org/officeDocument/2006/relationships/image" Target="../media/image98.e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97.emf"/><Relationship Id="rId8" Type="http://schemas.openxmlformats.org/officeDocument/2006/relationships/oleObject" Target="../embeddings/oleObject48.bin"/><Relationship Id="rId9" Type="http://schemas.openxmlformats.org/officeDocument/2006/relationships/image" Target="../media/image99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4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4" Type="http://schemas.openxmlformats.org/officeDocument/2006/relationships/oleObject" Target="../embeddings/oleObject49.bin"/><Relationship Id="rId5" Type="http://schemas.openxmlformats.org/officeDocument/2006/relationships/image" Target="../media/image98.emf"/><Relationship Id="rId6" Type="http://schemas.openxmlformats.org/officeDocument/2006/relationships/oleObject" Target="../embeddings/oleObject50.bin"/><Relationship Id="rId7" Type="http://schemas.openxmlformats.org/officeDocument/2006/relationships/image" Target="../media/image97.emf"/><Relationship Id="rId8" Type="http://schemas.openxmlformats.org/officeDocument/2006/relationships/image" Target="../media/image100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4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4" Type="http://schemas.openxmlformats.org/officeDocument/2006/relationships/image" Target="../media/image102.emf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51.bin"/><Relationship Id="rId7" Type="http://schemas.openxmlformats.org/officeDocument/2006/relationships/image" Target="../media/image101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4" Type="http://schemas.openxmlformats.org/officeDocument/2006/relationships/image" Target="../media/image102.emf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52.bin"/><Relationship Id="rId7" Type="http://schemas.openxmlformats.org/officeDocument/2006/relationships/image" Target="../media/image10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10.emf"/><Relationship Id="rId21" Type="http://schemas.openxmlformats.org/officeDocument/2006/relationships/oleObject" Target="../embeddings/oleObject61.bin"/><Relationship Id="rId22" Type="http://schemas.openxmlformats.org/officeDocument/2006/relationships/image" Target="../media/image111.emf"/><Relationship Id="rId23" Type="http://schemas.openxmlformats.org/officeDocument/2006/relationships/oleObject" Target="../embeddings/oleObject62.bin"/><Relationship Id="rId24" Type="http://schemas.openxmlformats.org/officeDocument/2006/relationships/image" Target="../media/image112.emf"/><Relationship Id="rId25" Type="http://schemas.openxmlformats.org/officeDocument/2006/relationships/oleObject" Target="../embeddings/oleObject63.bin"/><Relationship Id="rId26" Type="http://schemas.openxmlformats.org/officeDocument/2006/relationships/image" Target="../media/image113.emf"/><Relationship Id="rId27" Type="http://schemas.openxmlformats.org/officeDocument/2006/relationships/oleObject" Target="../embeddings/oleObject64.bin"/><Relationship Id="rId28" Type="http://schemas.openxmlformats.org/officeDocument/2006/relationships/image" Target="../media/image114.emf"/><Relationship Id="rId29" Type="http://schemas.openxmlformats.org/officeDocument/2006/relationships/oleObject" Target="../embeddings/oleObject65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68.xml"/><Relationship Id="rId4" Type="http://schemas.openxmlformats.org/officeDocument/2006/relationships/image" Target="../media/image102.emf"/><Relationship Id="rId5" Type="http://schemas.openxmlformats.org/officeDocument/2006/relationships/oleObject" Target="../embeddings/oleObject53.bin"/><Relationship Id="rId30" Type="http://schemas.openxmlformats.org/officeDocument/2006/relationships/image" Target="../media/image115.emf"/><Relationship Id="rId31" Type="http://schemas.openxmlformats.org/officeDocument/2006/relationships/oleObject" Target="../embeddings/oleObject66.bin"/><Relationship Id="rId32" Type="http://schemas.openxmlformats.org/officeDocument/2006/relationships/image" Target="../media/image116.emf"/><Relationship Id="rId9" Type="http://schemas.openxmlformats.org/officeDocument/2006/relationships/oleObject" Target="../embeddings/oleObject55.bin"/><Relationship Id="rId6" Type="http://schemas.openxmlformats.org/officeDocument/2006/relationships/image" Target="../media/image101.emf"/><Relationship Id="rId7" Type="http://schemas.openxmlformats.org/officeDocument/2006/relationships/oleObject" Target="../embeddings/oleObject54.bin"/><Relationship Id="rId8" Type="http://schemas.openxmlformats.org/officeDocument/2006/relationships/image" Target="../media/image104.emf"/><Relationship Id="rId33" Type="http://schemas.openxmlformats.org/officeDocument/2006/relationships/oleObject" Target="../embeddings/oleObject67.bin"/><Relationship Id="rId34" Type="http://schemas.openxmlformats.org/officeDocument/2006/relationships/image" Target="../media/image117.emf"/><Relationship Id="rId35" Type="http://schemas.openxmlformats.org/officeDocument/2006/relationships/oleObject" Target="../embeddings/oleObject68.bin"/><Relationship Id="rId36" Type="http://schemas.openxmlformats.org/officeDocument/2006/relationships/image" Target="../media/image118.emf"/><Relationship Id="rId10" Type="http://schemas.openxmlformats.org/officeDocument/2006/relationships/image" Target="../media/image105.emf"/><Relationship Id="rId11" Type="http://schemas.openxmlformats.org/officeDocument/2006/relationships/oleObject" Target="../embeddings/oleObject56.bin"/><Relationship Id="rId12" Type="http://schemas.openxmlformats.org/officeDocument/2006/relationships/image" Target="../media/image106.emf"/><Relationship Id="rId13" Type="http://schemas.openxmlformats.org/officeDocument/2006/relationships/oleObject" Target="../embeddings/oleObject57.bin"/><Relationship Id="rId14" Type="http://schemas.openxmlformats.org/officeDocument/2006/relationships/image" Target="../media/image107.emf"/><Relationship Id="rId15" Type="http://schemas.openxmlformats.org/officeDocument/2006/relationships/oleObject" Target="../embeddings/oleObject58.bin"/><Relationship Id="rId16" Type="http://schemas.openxmlformats.org/officeDocument/2006/relationships/image" Target="../media/image108.emf"/><Relationship Id="rId17" Type="http://schemas.openxmlformats.org/officeDocument/2006/relationships/oleObject" Target="../embeddings/oleObject59.bin"/><Relationship Id="rId18" Type="http://schemas.openxmlformats.org/officeDocument/2006/relationships/image" Target="../media/image109.emf"/><Relationship Id="rId19" Type="http://schemas.openxmlformats.org/officeDocument/2006/relationships/oleObject" Target="../embeddings/oleObject60.bin"/><Relationship Id="rId37" Type="http://schemas.openxmlformats.org/officeDocument/2006/relationships/oleObject" Target="../embeddings/oleObject69.bin"/><Relationship Id="rId38" Type="http://schemas.openxmlformats.org/officeDocument/2006/relationships/image" Target="../media/image119.emf"/><Relationship Id="rId39" Type="http://schemas.openxmlformats.org/officeDocument/2006/relationships/oleObject" Target="../embeddings/oleObject70.bin"/><Relationship Id="rId40" Type="http://schemas.openxmlformats.org/officeDocument/2006/relationships/image" Target="../media/image12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121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121.emf"/><Relationship Id="rId6" Type="http://schemas.openxmlformats.org/officeDocument/2006/relationships/image" Target="../media/image122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5" Type="http://schemas.openxmlformats.org/officeDocument/2006/relationships/image" Target="../media/image126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4" Type="http://schemas.openxmlformats.org/officeDocument/2006/relationships/image" Target="../media/image96.emf"/><Relationship Id="rId5" Type="http://schemas.openxmlformats.org/officeDocument/2006/relationships/image" Target="../media/image128.emf"/><Relationship Id="rId6" Type="http://schemas.openxmlformats.org/officeDocument/2006/relationships/oleObject" Target="../embeddings/oleObject71.bin"/><Relationship Id="rId7" Type="http://schemas.openxmlformats.org/officeDocument/2006/relationships/image" Target="../media/image127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4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4" Type="http://schemas.openxmlformats.org/officeDocument/2006/relationships/image" Target="../media/image96.emf"/><Relationship Id="rId5" Type="http://schemas.openxmlformats.org/officeDocument/2006/relationships/image" Target="../media/image130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12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4" Type="http://schemas.openxmlformats.org/officeDocument/2006/relationships/oleObject" Target="../embeddings/oleObject73.bin"/><Relationship Id="rId5" Type="http://schemas.openxmlformats.org/officeDocument/2006/relationships/image" Target="../media/image131.emf"/><Relationship Id="rId6" Type="http://schemas.openxmlformats.org/officeDocument/2006/relationships/image" Target="../media/image134.emf"/><Relationship Id="rId7" Type="http://schemas.openxmlformats.org/officeDocument/2006/relationships/oleObject" Target="../embeddings/oleObject74.bin"/><Relationship Id="rId8" Type="http://schemas.openxmlformats.org/officeDocument/2006/relationships/image" Target="../media/image132.emf"/><Relationship Id="rId9" Type="http://schemas.openxmlformats.org/officeDocument/2006/relationships/oleObject" Target="../embeddings/oleObject75.bin"/><Relationship Id="rId10" Type="http://schemas.openxmlformats.org/officeDocument/2006/relationships/image" Target="../media/image133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4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4" Type="http://schemas.openxmlformats.org/officeDocument/2006/relationships/oleObject" Target="../embeddings/oleObject76.bin"/><Relationship Id="rId5" Type="http://schemas.openxmlformats.org/officeDocument/2006/relationships/image" Target="../media/image135.emf"/><Relationship Id="rId6" Type="http://schemas.openxmlformats.org/officeDocument/2006/relationships/oleObject" Target="../embeddings/oleObject77.bin"/><Relationship Id="rId7" Type="http://schemas.openxmlformats.org/officeDocument/2006/relationships/image" Target="../media/image136.emf"/><Relationship Id="rId8" Type="http://schemas.openxmlformats.org/officeDocument/2006/relationships/oleObject" Target="../embeddings/oleObject78.bin"/><Relationship Id="rId9" Type="http://schemas.openxmlformats.org/officeDocument/2006/relationships/image" Target="../media/image137.emf"/><Relationship Id="rId10" Type="http://schemas.openxmlformats.org/officeDocument/2006/relationships/image" Target="../media/image138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40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2.emf"/><Relationship Id="rId12" Type="http://schemas.openxmlformats.org/officeDocument/2006/relationships/oleObject" Target="../embeddings/oleObject83.bin"/><Relationship Id="rId13" Type="http://schemas.openxmlformats.org/officeDocument/2006/relationships/image" Target="../media/image143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79.xml"/><Relationship Id="rId4" Type="http://schemas.openxmlformats.org/officeDocument/2006/relationships/oleObject" Target="../embeddings/oleObject79.bin"/><Relationship Id="rId5" Type="http://schemas.openxmlformats.org/officeDocument/2006/relationships/image" Target="../media/image139.emf"/><Relationship Id="rId6" Type="http://schemas.openxmlformats.org/officeDocument/2006/relationships/oleObject" Target="../embeddings/oleObject80.bin"/><Relationship Id="rId7" Type="http://schemas.openxmlformats.org/officeDocument/2006/relationships/image" Target="../media/image140.emf"/><Relationship Id="rId8" Type="http://schemas.openxmlformats.org/officeDocument/2006/relationships/oleObject" Target="../embeddings/oleObject81.bin"/><Relationship Id="rId9" Type="http://schemas.openxmlformats.org/officeDocument/2006/relationships/image" Target="../media/image141.emf"/><Relationship Id="rId10" Type="http://schemas.openxmlformats.org/officeDocument/2006/relationships/oleObject" Target="../embeddings/oleObject82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4" Type="http://schemas.openxmlformats.org/officeDocument/2006/relationships/oleObject" Target="../embeddings/oleObject84.bin"/><Relationship Id="rId5" Type="http://schemas.openxmlformats.org/officeDocument/2006/relationships/image" Target="../media/image144.emf"/><Relationship Id="rId6" Type="http://schemas.openxmlformats.org/officeDocument/2006/relationships/oleObject" Target="../embeddings/oleObject85.bin"/><Relationship Id="rId7" Type="http://schemas.openxmlformats.org/officeDocument/2006/relationships/image" Target="../media/image136.emf"/><Relationship Id="rId8" Type="http://schemas.openxmlformats.org/officeDocument/2006/relationships/oleObject" Target="../embeddings/oleObject86.bin"/><Relationship Id="rId9" Type="http://schemas.openxmlformats.org/officeDocument/2006/relationships/image" Target="../media/image137.emf"/><Relationship Id="rId10" Type="http://schemas.openxmlformats.org/officeDocument/2006/relationships/image" Target="../media/image145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40.xml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emf"/><Relationship Id="rId12" Type="http://schemas.openxmlformats.org/officeDocument/2006/relationships/oleObject" Target="../embeddings/oleObject91.bin"/><Relationship Id="rId13" Type="http://schemas.openxmlformats.org/officeDocument/2006/relationships/image" Target="../media/image148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81.xml"/><Relationship Id="rId4" Type="http://schemas.openxmlformats.org/officeDocument/2006/relationships/oleObject" Target="../embeddings/oleObject87.bin"/><Relationship Id="rId5" Type="http://schemas.openxmlformats.org/officeDocument/2006/relationships/image" Target="../media/image146.emf"/><Relationship Id="rId6" Type="http://schemas.openxmlformats.org/officeDocument/2006/relationships/oleObject" Target="../embeddings/oleObject88.bin"/><Relationship Id="rId7" Type="http://schemas.openxmlformats.org/officeDocument/2006/relationships/image" Target="../media/image140.emf"/><Relationship Id="rId8" Type="http://schemas.openxmlformats.org/officeDocument/2006/relationships/oleObject" Target="../embeddings/oleObject89.bin"/><Relationship Id="rId9" Type="http://schemas.openxmlformats.org/officeDocument/2006/relationships/image" Target="../media/image141.emf"/><Relationship Id="rId10" Type="http://schemas.openxmlformats.org/officeDocument/2006/relationships/oleObject" Target="../embeddings/oleObject90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4" Type="http://schemas.openxmlformats.org/officeDocument/2006/relationships/oleObject" Target="../embeddings/oleObject92.bin"/><Relationship Id="rId5" Type="http://schemas.openxmlformats.org/officeDocument/2006/relationships/image" Target="../media/image140.emf"/><Relationship Id="rId6" Type="http://schemas.openxmlformats.org/officeDocument/2006/relationships/oleObject" Target="../embeddings/oleObject93.bin"/><Relationship Id="rId7" Type="http://schemas.openxmlformats.org/officeDocument/2006/relationships/image" Target="../media/image141.emf"/><Relationship Id="rId8" Type="http://schemas.openxmlformats.org/officeDocument/2006/relationships/image" Target="../media/image150.emf"/><Relationship Id="rId9" Type="http://schemas.openxmlformats.org/officeDocument/2006/relationships/oleObject" Target="../embeddings/oleObject94.bin"/><Relationship Id="rId10" Type="http://schemas.openxmlformats.org/officeDocument/2006/relationships/image" Target="../media/image149.emf"/><Relationship Id="rId11" Type="http://schemas.openxmlformats.org/officeDocument/2006/relationships/image" Target="../media/image151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oleObject" Target="../embeddings/oleObject95.bin"/><Relationship Id="rId7" Type="http://schemas.openxmlformats.org/officeDocument/2006/relationships/image" Target="../media/image153.emf"/><Relationship Id="rId8" Type="http://schemas.openxmlformats.org/officeDocument/2006/relationships/image" Target="../media/image156.emf"/><Relationship Id="rId9" Type="http://schemas.openxmlformats.org/officeDocument/2006/relationships/oleObject" Target="../embeddings/oleObject96.bin"/><Relationship Id="rId10" Type="http://schemas.openxmlformats.org/officeDocument/2006/relationships/image" Target="../media/image132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4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4" Type="http://schemas.openxmlformats.org/officeDocument/2006/relationships/oleObject" Target="../embeddings/oleObject97.bin"/><Relationship Id="rId5" Type="http://schemas.openxmlformats.org/officeDocument/2006/relationships/image" Target="../media/image131.emf"/><Relationship Id="rId6" Type="http://schemas.openxmlformats.org/officeDocument/2006/relationships/image" Target="../media/image134.emf"/><Relationship Id="rId7" Type="http://schemas.openxmlformats.org/officeDocument/2006/relationships/oleObject" Target="../embeddings/oleObject98.bin"/><Relationship Id="rId8" Type="http://schemas.openxmlformats.org/officeDocument/2006/relationships/image" Target="../media/image157.emf"/><Relationship Id="rId9" Type="http://schemas.openxmlformats.org/officeDocument/2006/relationships/image" Target="../media/image158.emf"/><Relationship Id="rId10" Type="http://schemas.openxmlformats.org/officeDocument/2006/relationships/image" Target="../media/image159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40.xml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1.bin"/><Relationship Id="rId12" Type="http://schemas.openxmlformats.org/officeDocument/2006/relationships/image" Target="../media/image162.emf"/><Relationship Id="rId13" Type="http://schemas.openxmlformats.org/officeDocument/2006/relationships/image" Target="../media/image163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86.xml"/><Relationship Id="rId4" Type="http://schemas.openxmlformats.org/officeDocument/2006/relationships/image" Target="../media/image134.emf"/><Relationship Id="rId5" Type="http://schemas.openxmlformats.org/officeDocument/2006/relationships/oleObject" Target="../embeddings/oleObject99.bin"/><Relationship Id="rId6" Type="http://schemas.openxmlformats.org/officeDocument/2006/relationships/image" Target="../media/image160.emf"/><Relationship Id="rId7" Type="http://schemas.openxmlformats.org/officeDocument/2006/relationships/image" Target="../media/image158.emf"/><Relationship Id="rId8" Type="http://schemas.openxmlformats.org/officeDocument/2006/relationships/image" Target="../media/image159.emf"/><Relationship Id="rId9" Type="http://schemas.openxmlformats.org/officeDocument/2006/relationships/oleObject" Target="../embeddings/oleObject100.bin"/><Relationship Id="rId10" Type="http://schemas.openxmlformats.org/officeDocument/2006/relationships/image" Target="../media/image1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.emf"/><Relationship Id="rId20" Type="http://schemas.openxmlformats.org/officeDocument/2006/relationships/oleObject" Target="../embeddings/oleObject110.bin"/><Relationship Id="rId21" Type="http://schemas.openxmlformats.org/officeDocument/2006/relationships/oleObject" Target="../embeddings/oleObject111.bin"/><Relationship Id="rId22" Type="http://schemas.openxmlformats.org/officeDocument/2006/relationships/oleObject" Target="../embeddings/oleObject112.bin"/><Relationship Id="rId23" Type="http://schemas.openxmlformats.org/officeDocument/2006/relationships/image" Target="../media/image170.emf"/><Relationship Id="rId24" Type="http://schemas.openxmlformats.org/officeDocument/2006/relationships/oleObject" Target="../embeddings/oleObject113.bin"/><Relationship Id="rId25" Type="http://schemas.openxmlformats.org/officeDocument/2006/relationships/image" Target="../media/image171.emf"/><Relationship Id="rId26" Type="http://schemas.openxmlformats.org/officeDocument/2006/relationships/oleObject" Target="../embeddings/oleObject114.bin"/><Relationship Id="rId27" Type="http://schemas.openxmlformats.org/officeDocument/2006/relationships/image" Target="../media/image172.emf"/><Relationship Id="rId28" Type="http://schemas.openxmlformats.org/officeDocument/2006/relationships/oleObject" Target="../embeddings/oleObject115.bin"/><Relationship Id="rId29" Type="http://schemas.openxmlformats.org/officeDocument/2006/relationships/image" Target="../media/image173.emf"/><Relationship Id="rId30" Type="http://schemas.openxmlformats.org/officeDocument/2006/relationships/oleObject" Target="../embeddings/oleObject116.bin"/><Relationship Id="rId31" Type="http://schemas.openxmlformats.org/officeDocument/2006/relationships/image" Target="../media/image174.emf"/><Relationship Id="rId10" Type="http://schemas.openxmlformats.org/officeDocument/2006/relationships/oleObject" Target="../embeddings/oleObject105.bin"/><Relationship Id="rId11" Type="http://schemas.openxmlformats.org/officeDocument/2006/relationships/image" Target="../media/image165.emf"/><Relationship Id="rId12" Type="http://schemas.openxmlformats.org/officeDocument/2006/relationships/oleObject" Target="../embeddings/oleObject106.bin"/><Relationship Id="rId13" Type="http://schemas.openxmlformats.org/officeDocument/2006/relationships/image" Target="../media/image166.emf"/><Relationship Id="rId14" Type="http://schemas.openxmlformats.org/officeDocument/2006/relationships/oleObject" Target="../embeddings/oleObject107.bin"/><Relationship Id="rId15" Type="http://schemas.openxmlformats.org/officeDocument/2006/relationships/image" Target="../media/image167.emf"/><Relationship Id="rId16" Type="http://schemas.openxmlformats.org/officeDocument/2006/relationships/oleObject" Target="../embeddings/oleObject108.bin"/><Relationship Id="rId17" Type="http://schemas.openxmlformats.org/officeDocument/2006/relationships/image" Target="../media/image168.emf"/><Relationship Id="rId18" Type="http://schemas.openxmlformats.org/officeDocument/2006/relationships/oleObject" Target="../embeddings/oleObject109.bin"/><Relationship Id="rId19" Type="http://schemas.openxmlformats.org/officeDocument/2006/relationships/image" Target="../media/image169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87.xml"/><Relationship Id="rId4" Type="http://schemas.openxmlformats.org/officeDocument/2006/relationships/oleObject" Target="../embeddings/oleObject102.bin"/><Relationship Id="rId5" Type="http://schemas.openxmlformats.org/officeDocument/2006/relationships/image" Target="../media/image164.emf"/><Relationship Id="rId6" Type="http://schemas.openxmlformats.org/officeDocument/2006/relationships/oleObject" Target="../embeddings/oleObject103.bin"/><Relationship Id="rId7" Type="http://schemas.openxmlformats.org/officeDocument/2006/relationships/image" Target="../media/image107.emf"/><Relationship Id="rId8" Type="http://schemas.openxmlformats.org/officeDocument/2006/relationships/oleObject" Target="../embeddings/oleObject104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4" Type="http://schemas.openxmlformats.org/officeDocument/2006/relationships/oleObject" Target="../embeddings/oleObject117.bin"/><Relationship Id="rId5" Type="http://schemas.openxmlformats.org/officeDocument/2006/relationships/image" Target="../media/image132.emf"/><Relationship Id="rId6" Type="http://schemas.openxmlformats.org/officeDocument/2006/relationships/oleObject" Target="../embeddings/oleObject118.bin"/><Relationship Id="rId7" Type="http://schemas.openxmlformats.org/officeDocument/2006/relationships/image" Target="../media/image131.emf"/><Relationship Id="rId8" Type="http://schemas.openxmlformats.org/officeDocument/2006/relationships/image" Target="../media/image134.emf"/><Relationship Id="rId9" Type="http://schemas.openxmlformats.org/officeDocument/2006/relationships/image" Target="../media/image163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4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4" Type="http://schemas.openxmlformats.org/officeDocument/2006/relationships/image" Target="../media/image176.emf"/><Relationship Id="rId5" Type="http://schemas.openxmlformats.org/officeDocument/2006/relationships/image" Target="../media/image177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4" Type="http://schemas.openxmlformats.org/officeDocument/2006/relationships/image" Target="../media/image180.emf"/><Relationship Id="rId5" Type="http://schemas.openxmlformats.org/officeDocument/2006/relationships/oleObject" Target="../embeddings/oleObject119.bin"/><Relationship Id="rId6" Type="http://schemas.openxmlformats.org/officeDocument/2006/relationships/image" Target="../media/image178.emf"/><Relationship Id="rId7" Type="http://schemas.openxmlformats.org/officeDocument/2006/relationships/oleObject" Target="../embeddings/oleObject120.bin"/><Relationship Id="rId8" Type="http://schemas.openxmlformats.org/officeDocument/2006/relationships/image" Target="../media/image179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4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4" Type="http://schemas.openxmlformats.org/officeDocument/2006/relationships/image" Target="../media/image182.emf"/><Relationship Id="rId5" Type="http://schemas.openxmlformats.org/officeDocument/2006/relationships/oleObject" Target="../embeddings/oleObject121.bin"/><Relationship Id="rId6" Type="http://schemas.openxmlformats.org/officeDocument/2006/relationships/image" Target="../media/image181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4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5" Type="http://schemas.openxmlformats.org/officeDocument/2006/relationships/image" Target="../media/image185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86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86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8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1524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>
                <a:ea typeface="宋体" pitchFamily="2" charset="-122"/>
              </a:rPr>
              <a:t>The Flow of Power</a:t>
            </a:r>
            <a:endParaRPr lang="en-US" sz="1800" dirty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17526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26" tIns="45712" rIns="91426" bIns="45712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6645" y="6172200"/>
            <a:ext cx="4595045" cy="523212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Simons Institute: Real-time Decision Making </a:t>
            </a:r>
            <a:r>
              <a:rPr lang="en-US" sz="1400" dirty="0" err="1" smtClean="0">
                <a:solidFill>
                  <a:srgbClr val="000000"/>
                </a:solidFill>
              </a:rPr>
              <a:t>Bookcamp</a:t>
            </a:r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Power Systems, Berkeley, January 2018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52800" y="3192103"/>
            <a:ext cx="2286000" cy="1456097"/>
            <a:chOff x="1066800" y="4964668"/>
            <a:chExt cx="2286000" cy="14560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5702023"/>
              <a:ext cx="2286000" cy="71874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371600" y="4964668"/>
              <a:ext cx="1903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Steven Low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274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Watershed moment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5334000" cy="507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8066" y="3733800"/>
            <a:ext cx="1461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(April 20, 2017)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5499" y="6320135"/>
            <a:ext cx="5501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What will drive power network transformation ?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99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45720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3-phase </a:t>
            </a:r>
            <a:r>
              <a:rPr lang="en-US" sz="2400" dirty="0" smtClean="0">
                <a:solidFill>
                  <a:srgbClr val="0000FF"/>
                </a:solidFill>
              </a:rPr>
              <a:t>ideal</a:t>
            </a:r>
            <a:r>
              <a:rPr lang="en-US" sz="2400" dirty="0" smtClean="0"/>
              <a:t> transformer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2209800"/>
            <a:ext cx="8464261" cy="1905000"/>
            <a:chOff x="609600" y="2209800"/>
            <a:chExt cx="8464261" cy="1905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209800"/>
              <a:ext cx="8464261" cy="1905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685800" y="3581400"/>
              <a:ext cx="33528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8200" y="4495800"/>
            <a:ext cx="3024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er-phase </a:t>
            </a:r>
            <a:r>
              <a:rPr lang="en-US" sz="2400" dirty="0" smtClean="0"/>
              <a:t>properties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6553200" y="3276600"/>
            <a:ext cx="2362200" cy="381000"/>
          </a:xfrm>
          <a:prstGeom prst="rect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825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45720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Per-phase equivalent circuit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828800"/>
            <a:ext cx="5410200" cy="3410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638800"/>
            <a:ext cx="658615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05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Recap</a:t>
            </a:r>
            <a:endParaRPr lang="en-US" sz="1800" i="1" dirty="0" smtClean="0">
              <a:latin typeface="Times New Roman"/>
              <a:cs typeface="Times New Roman"/>
            </a:endParaRPr>
          </a:p>
          <a:p>
            <a:pPr marL="471439" lvl="1" indent="0">
              <a:buNone/>
            </a:pPr>
            <a:endParaRPr lang="en-US" sz="1800" dirty="0"/>
          </a:p>
          <a:p>
            <a:pPr lvl="1"/>
            <a:r>
              <a:rPr lang="en-US" sz="2000" dirty="0" smtClean="0"/>
              <a:t>Four configurations: YY, DD, DY, YD</a:t>
            </a:r>
          </a:p>
          <a:p>
            <a:pPr lvl="1"/>
            <a:r>
              <a:rPr lang="en-US" sz="2000" dirty="0" smtClean="0"/>
              <a:t>Linear per-phase circuit model </a:t>
            </a:r>
            <a:endParaRPr lang="en-US" sz="2000" dirty="0"/>
          </a:p>
          <a:p>
            <a:pPr marL="471439" lvl="1" indent="0">
              <a:buNone/>
            </a:pPr>
            <a:endParaRPr lang="en-US" sz="1800" dirty="0" smtClean="0"/>
          </a:p>
          <a:p>
            <a:pPr lvl="1"/>
            <a:endParaRPr lang="en-US" sz="1800" dirty="0" smtClean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409951"/>
              </p:ext>
            </p:extLst>
          </p:nvPr>
        </p:nvGraphicFramePr>
        <p:xfrm>
          <a:off x="5791200" y="2362200"/>
          <a:ext cx="2057399" cy="405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6" name="Equation" r:id="rId4" imgW="1041400" imgH="203200" progId="Equation.3">
                  <p:embed/>
                </p:oleObj>
              </mc:Choice>
              <mc:Fallback>
                <p:oleObj name="Equation" r:id="rId4" imgW="1041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1200" y="2362200"/>
                        <a:ext cx="2057399" cy="405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870" y="3200400"/>
            <a:ext cx="338433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9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Generator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71600"/>
            <a:ext cx="7069311" cy="350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181600"/>
            <a:ext cx="560832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01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Putting everything together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143000"/>
            <a:ext cx="7889749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3200400"/>
            <a:ext cx="1659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3p generator</a:t>
            </a:r>
          </a:p>
          <a:p>
            <a:pPr algn="ctr"/>
            <a:r>
              <a:rPr lang="en-US" sz="2000" dirty="0" smtClean="0"/>
              <a:t>(terminal </a:t>
            </a:r>
          </a:p>
          <a:p>
            <a:pPr algn="ctr"/>
            <a:r>
              <a:rPr lang="en-US" sz="2000" dirty="0" smtClean="0"/>
              <a:t>voltage)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3406914"/>
            <a:ext cx="1852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3p transformer</a:t>
            </a:r>
          </a:p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stepup</a:t>
            </a:r>
            <a:r>
              <a:rPr lang="en-US" sz="2000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4603" y="3406914"/>
            <a:ext cx="1980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3p transmission</a:t>
            </a:r>
          </a:p>
          <a:p>
            <a:pPr algn="ctr"/>
            <a:r>
              <a:rPr lang="en-US" sz="2000" dirty="0" smtClean="0"/>
              <a:t>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4600" y="3406914"/>
            <a:ext cx="1852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3p transformer</a:t>
            </a:r>
          </a:p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stepdown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433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Putting everything together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143000"/>
            <a:ext cx="7889749" cy="2362200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914400" y="3200400"/>
            <a:ext cx="3620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</a:t>
            </a:r>
            <a:r>
              <a:rPr lang="en-US" sz="2000" dirty="0" smtClean="0"/>
              <a:t>ingle-phase equivalent circuit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00" y="3733800"/>
            <a:ext cx="7404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81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flow of power II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8001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Network models </a:t>
            </a:r>
            <a:r>
              <a:rPr lang="en-US" sz="1400" dirty="0" smtClean="0"/>
              <a:t>(</a:t>
            </a:r>
            <a:r>
              <a:rPr lang="en-US" sz="1400" dirty="0"/>
              <a:t>1</a:t>
            </a:r>
            <a:r>
              <a:rPr lang="en-US" sz="1400" dirty="0" smtClean="0"/>
              <a:t>0mins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/>
              <a:t>Admittance matrix</a:t>
            </a:r>
          </a:p>
          <a:p>
            <a:pPr lvl="1"/>
            <a:r>
              <a:rPr lang="en-US" sz="1800" dirty="0" smtClean="0"/>
              <a:t>Power flow models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Optimal power flow problems </a:t>
            </a:r>
            <a:r>
              <a:rPr lang="en-US" sz="1400" dirty="0" smtClean="0"/>
              <a:t>(35mins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/>
              <a:t>Formulation and example</a:t>
            </a:r>
            <a:endParaRPr lang="en-US" sz="1800" dirty="0"/>
          </a:p>
          <a:p>
            <a:pPr lvl="1"/>
            <a:r>
              <a:rPr lang="en-US" sz="1800" dirty="0" smtClean="0"/>
              <a:t>Convex relaxations</a:t>
            </a:r>
          </a:p>
          <a:p>
            <a:pPr lvl="1"/>
            <a:r>
              <a:rPr lang="en-US" sz="1800" dirty="0" smtClean="0"/>
              <a:t>Real-time OPF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31034" y="1143000"/>
            <a:ext cx="4655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Power flow and optimization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16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 circuit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495800"/>
            <a:ext cx="5029200" cy="2339163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143311"/>
            <a:ext cx="4724400" cy="31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73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219200"/>
            <a:ext cx="4572000" cy="35634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362200" y="5257800"/>
            <a:ext cx="3929281" cy="1323439"/>
            <a:chOff x="1676400" y="5029200"/>
            <a:chExt cx="3929281" cy="1323439"/>
          </a:xfrm>
        </p:grpSpPr>
        <p:sp>
          <p:nvSpPr>
            <p:cNvPr id="3" name="TextBox 2"/>
            <p:cNvSpPr txBox="1"/>
            <p:nvPr/>
          </p:nvSpPr>
          <p:spPr>
            <a:xfrm>
              <a:off x="1676400" y="5029200"/>
              <a:ext cx="39292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Each line modeled as        model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000" dirty="0" smtClean="0"/>
                <a:t>Series impedance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000" dirty="0" smtClean="0"/>
                <a:t>Shunt admittance at each end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000" dirty="0" smtClean="0"/>
                <a:t>They may </a:t>
              </a:r>
              <a:r>
                <a:rPr lang="en-US" sz="2000" dirty="0" smtClean="0">
                  <a:solidFill>
                    <a:srgbClr val="0000FF"/>
                  </a:solidFill>
                </a:rPr>
                <a:t>not</a:t>
              </a:r>
              <a:r>
                <a:rPr lang="en-US" sz="2000" dirty="0" smtClean="0"/>
                <a:t> be equal  </a:t>
              </a:r>
              <a:endParaRPr lang="en-US" sz="2000" dirty="0"/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3086390"/>
                </p:ext>
              </p:extLst>
            </p:nvPr>
          </p:nvGraphicFramePr>
          <p:xfrm>
            <a:off x="4343400" y="5105400"/>
            <a:ext cx="32702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613" name="Equation" r:id="rId5" imgW="165100" imgH="152400" progId="Equation.3">
                    <p:embed/>
                  </p:oleObj>
                </mc:Choice>
                <mc:Fallback>
                  <p:oleObj name="Equation" r:id="rId5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43400" y="5105400"/>
                          <a:ext cx="327025" cy="304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08978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admittance matrix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1219200"/>
            <a:ext cx="4572000" cy="3563471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459696"/>
              </p:ext>
            </p:extLst>
          </p:nvPr>
        </p:nvGraphicFramePr>
        <p:xfrm>
          <a:off x="3352800" y="5105400"/>
          <a:ext cx="18319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35" name="Equation" r:id="rId5" imgW="444500" imgH="165100" progId="Equation.3">
                  <p:embed/>
                </p:oleObj>
              </mc:Choice>
              <mc:Fallback>
                <p:oleObj name="Equation" r:id="rId5" imgW="444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52800" y="5105400"/>
                        <a:ext cx="183197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38400" y="6096000"/>
            <a:ext cx="3924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lang="en-US" sz="2000" dirty="0" smtClean="0">
                <a:solidFill>
                  <a:srgbClr val="0000FF"/>
                </a:solidFill>
              </a:rPr>
              <a:t> : network graph + admittances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859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30" b="10333"/>
          <a:stretch/>
        </p:blipFill>
        <p:spPr>
          <a:xfrm>
            <a:off x="152400" y="1143832"/>
            <a:ext cx="4876800" cy="28947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599" t="4905" r="5228" b="4374"/>
          <a:stretch/>
        </p:blipFill>
        <p:spPr>
          <a:xfrm>
            <a:off x="5715000" y="1143832"/>
            <a:ext cx="3097171" cy="2819400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1752600" y="4191000"/>
            <a:ext cx="6629400" cy="2667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They consume the most energy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Consume 2/3 of all energy in US (2014)</a:t>
            </a:r>
            <a:endParaRPr lang="en-US" sz="1200" dirty="0" smtClean="0"/>
          </a:p>
          <a:p>
            <a:pPr marL="0" indent="0">
              <a:buNone/>
            </a:pPr>
            <a:r>
              <a:rPr lang="en-US" sz="2400" dirty="0" smtClean="0"/>
              <a:t>They emit the most greenhouse gases</a:t>
            </a:r>
            <a:endParaRPr lang="en-US" sz="2400" dirty="0"/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Emit &gt;1/2 of all greenhouse gases in US (2014)</a:t>
            </a:r>
          </a:p>
          <a:p>
            <a:pPr marL="0" indent="0">
              <a:buNone/>
            </a:pPr>
            <a:r>
              <a:rPr lang="en-US" sz="2400" dirty="0" smtClean="0"/>
              <a:t>To drastically reduce greenhouse gases</a:t>
            </a:r>
          </a:p>
          <a:p>
            <a:pPr lvl="1"/>
            <a:r>
              <a:rPr lang="en-US" sz="1800" dirty="0" smtClean="0"/>
              <a:t>Generate electricity from renewable sources</a:t>
            </a:r>
          </a:p>
          <a:p>
            <a:pPr lvl="1"/>
            <a:r>
              <a:rPr lang="en-US" sz="1800" dirty="0" smtClean="0"/>
              <a:t>Electrify transportation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8320786" y="3607713"/>
            <a:ext cx="6708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</a:rPr>
              <a:t>Source: </a:t>
            </a:r>
            <a:endParaRPr lang="en-US" sz="1050" dirty="0" smtClean="0">
              <a:solidFill>
                <a:srgbClr val="000000"/>
              </a:solidFill>
            </a:endParaRPr>
          </a:p>
          <a:p>
            <a:r>
              <a:rPr lang="en-US" sz="1050" dirty="0" smtClean="0">
                <a:solidFill>
                  <a:srgbClr val="000000"/>
                </a:solidFill>
              </a:rPr>
              <a:t>USEPA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Electricity gen &amp; transportation</a:t>
            </a:r>
            <a:endParaRPr lang="en-US" sz="1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Network admittance matrix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19200"/>
            <a:ext cx="4572000" cy="35634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4953000"/>
            <a:ext cx="5244353" cy="114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6248400"/>
            <a:ext cx="1676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42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flow of power II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8001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Network models </a:t>
            </a:r>
            <a:r>
              <a:rPr lang="en-US" sz="1400" dirty="0" smtClean="0"/>
              <a:t>(</a:t>
            </a:r>
            <a:r>
              <a:rPr lang="en-US" sz="1400" dirty="0"/>
              <a:t>1</a:t>
            </a:r>
            <a:r>
              <a:rPr lang="en-US" sz="1400" dirty="0" smtClean="0"/>
              <a:t>0mins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Admittance matrix</a:t>
            </a:r>
          </a:p>
          <a:p>
            <a:pPr lvl="1"/>
            <a:r>
              <a:rPr lang="en-US" sz="1800" dirty="0" smtClean="0"/>
              <a:t>Power flow models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Optimal power flow problems </a:t>
            </a:r>
            <a:r>
              <a:rPr lang="en-US" sz="1400" dirty="0" smtClean="0"/>
              <a:t>(35mins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/>
              <a:t>Formulation and example</a:t>
            </a:r>
            <a:endParaRPr lang="en-US" sz="1800" dirty="0"/>
          </a:p>
          <a:p>
            <a:pPr lvl="1"/>
            <a:r>
              <a:rPr lang="en-US" sz="1800" dirty="0" smtClean="0"/>
              <a:t>Convex relaxations</a:t>
            </a:r>
          </a:p>
          <a:p>
            <a:pPr lvl="1"/>
            <a:r>
              <a:rPr lang="en-US" sz="1800" dirty="0" smtClean="0"/>
              <a:t>Real-time OPF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31034" y="1143000"/>
            <a:ext cx="4655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Power flow and optimization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24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1447800"/>
            <a:ext cx="7315200" cy="3352800"/>
            <a:chOff x="990600" y="1447800"/>
            <a:chExt cx="7315200" cy="3352800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7162800" y="35052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622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/>
            <p:cNvCxnSpPr/>
            <p:nvPr/>
          </p:nvCxnSpPr>
          <p:spPr>
            <a:xfrm>
              <a:off x="5257800" y="48006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7800" y="28956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848600" y="44958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543800" y="44958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840711"/>
              </p:ext>
            </p:extLst>
          </p:nvPr>
        </p:nvGraphicFramePr>
        <p:xfrm>
          <a:off x="2895600" y="2743200"/>
          <a:ext cx="1103313" cy="51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78" name="Equation" r:id="rId6" imgW="1358900" imgH="635000" progId="Equation.3">
                  <p:embed/>
                </p:oleObj>
              </mc:Choice>
              <mc:Fallback>
                <p:oleObj name="Equation" r:id="rId6" imgW="13589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95600" y="2743200"/>
                        <a:ext cx="1103313" cy="51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04800" y="3886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dmittance matrix: 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861792"/>
              </p:ext>
            </p:extLst>
          </p:nvPr>
        </p:nvGraphicFramePr>
        <p:xfrm>
          <a:off x="457200" y="4343400"/>
          <a:ext cx="3144838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79" name="Equation" r:id="rId8" imgW="1409700" imgH="1016000" progId="Equation.3">
                  <p:embed/>
                </p:oleObj>
              </mc:Choice>
              <mc:Fallback>
                <p:oleObj name="Equation" r:id="rId8" imgW="14097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3144838" cy="225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858770"/>
              </p:ext>
            </p:extLst>
          </p:nvPr>
        </p:nvGraphicFramePr>
        <p:xfrm>
          <a:off x="5108575" y="1600200"/>
          <a:ext cx="301625" cy="505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80" name="Equation" r:id="rId10" imgW="342900" imgH="571500" progId="Equation.3">
                  <p:embed/>
                </p:oleObj>
              </mc:Choice>
              <mc:Fallback>
                <p:oleObj name="Equation" r:id="rId10" imgW="342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08575" y="1600200"/>
                        <a:ext cx="301625" cy="505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24400" y="5165229"/>
            <a:ext cx="420251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raph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sz="2400" dirty="0" smtClean="0"/>
              <a:t>: undirected</a:t>
            </a:r>
          </a:p>
          <a:p>
            <a:endParaRPr lang="en-US" sz="2400" dirty="0"/>
          </a:p>
          <a:p>
            <a:r>
              <a:rPr lang="en-US" sz="2800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 </a:t>
            </a:r>
            <a:r>
              <a:rPr lang="en-US" sz="2400" dirty="0" smtClean="0"/>
              <a:t>specifies topology of </a:t>
            </a:r>
            <a:r>
              <a:rPr lang="en-US" sz="2800" i="1" dirty="0">
                <a:latin typeface="Times New Roman"/>
                <a:cs typeface="Times New Roman"/>
              </a:rPr>
              <a:t>G</a:t>
            </a:r>
            <a:r>
              <a:rPr lang="en-US" sz="2400" dirty="0" smtClean="0"/>
              <a:t> and</a:t>
            </a:r>
          </a:p>
          <a:p>
            <a:r>
              <a:rPr lang="en-US" sz="2400" dirty="0" smtClean="0"/>
              <a:t>impedances </a:t>
            </a:r>
            <a:r>
              <a:rPr lang="en-US" sz="2400" i="1" dirty="0" smtClean="0">
                <a:latin typeface="Times New Roman"/>
                <a:cs typeface="Times New Roman"/>
              </a:rPr>
              <a:t>z </a:t>
            </a:r>
            <a:r>
              <a:rPr lang="en-US" sz="2400" dirty="0" smtClean="0"/>
              <a:t>on lines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960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3096487"/>
              </p:ext>
            </p:extLst>
          </p:nvPr>
        </p:nvGraphicFramePr>
        <p:xfrm>
          <a:off x="1235075" y="1524000"/>
          <a:ext cx="3881438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0" name="Equation" r:id="rId4" imgW="1435100" imgH="469900" progId="Equation.3">
                  <p:embed/>
                </p:oleObj>
              </mc:Choice>
              <mc:Fallback>
                <p:oleObj name="Equation" r:id="rId4" imgW="1435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5075" y="1524000"/>
                        <a:ext cx="3881438" cy="126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4800" y="3886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dmittance matrix: 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641714"/>
              </p:ext>
            </p:extLst>
          </p:nvPr>
        </p:nvGraphicFramePr>
        <p:xfrm>
          <a:off x="457200" y="4343400"/>
          <a:ext cx="3144838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1" name="Equation" r:id="rId6" imgW="1409700" imgH="1016000" progId="Equation.3">
                  <p:embed/>
                </p:oleObj>
              </mc:Choice>
              <mc:Fallback>
                <p:oleObj name="Equation" r:id="rId6" imgW="14097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3144838" cy="225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5029200" y="4152107"/>
            <a:ext cx="3706812" cy="1447800"/>
            <a:chOff x="2362200" y="4953000"/>
            <a:chExt cx="6019800" cy="14478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557322" y="5105400"/>
              <a:ext cx="562955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3622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7150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153400" y="4953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153400" y="6172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8229600" y="53340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6" idx="5"/>
              <a:endCxn id="48" idx="2"/>
            </p:cNvCxnSpPr>
            <p:nvPr/>
          </p:nvCxnSpPr>
          <p:spPr>
            <a:xfrm>
              <a:off x="5910122" y="5148122"/>
              <a:ext cx="2243278" cy="1138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465303"/>
              </p:ext>
            </p:extLst>
          </p:nvPr>
        </p:nvGraphicFramePr>
        <p:xfrm>
          <a:off x="5089525" y="5141913"/>
          <a:ext cx="2225675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2" name="Equation" r:id="rId8" imgW="1104900" imgH="482600" progId="Equation.3">
                  <p:embed/>
                </p:oleObj>
              </mc:Choice>
              <mc:Fallback>
                <p:oleObj name="Equation" r:id="rId8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89525" y="5141913"/>
                        <a:ext cx="2225675" cy="9413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725333"/>
              </p:ext>
            </p:extLst>
          </p:nvPr>
        </p:nvGraphicFramePr>
        <p:xfrm>
          <a:off x="7086600" y="3733800"/>
          <a:ext cx="25117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3" name="Equation" r:id="rId10" imgW="342900" imgH="571500" progId="Equation.3">
                  <p:embed/>
                </p:oleObj>
              </mc:Choice>
              <mc:Fallback>
                <p:oleObj name="Equation" r:id="rId10" imgW="342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86600" y="3733800"/>
                        <a:ext cx="251178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228600" y="36576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791200" y="2133600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91200" y="14478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Kirchhoff law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66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699437"/>
              </p:ext>
            </p:extLst>
          </p:nvPr>
        </p:nvGraphicFramePr>
        <p:xfrm>
          <a:off x="1235075" y="1524000"/>
          <a:ext cx="3881438" cy="126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88" name="Equation" r:id="rId4" imgW="1435100" imgH="469900" progId="Equation.3">
                  <p:embed/>
                </p:oleObj>
              </mc:Choice>
              <mc:Fallback>
                <p:oleObj name="Equation" r:id="rId4" imgW="1435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5075" y="1524000"/>
                        <a:ext cx="3881438" cy="126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228600" y="31242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791200" y="2133600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91200" y="14478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Kirchhoff law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3429000"/>
            <a:ext cx="1938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Eliminate 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I </a:t>
            </a:r>
            <a:r>
              <a:rPr lang="en-US" sz="2800" dirty="0" smtClean="0">
                <a:solidFill>
                  <a:srgbClr val="0000FF"/>
                </a:solidFill>
              </a:rPr>
              <a:t>:</a:t>
            </a:r>
            <a:endParaRPr lang="en-US" sz="28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644448"/>
              </p:ext>
            </p:extLst>
          </p:nvPr>
        </p:nvGraphicFramePr>
        <p:xfrm>
          <a:off x="1233488" y="4246562"/>
          <a:ext cx="6386512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89" name="Equation" r:id="rId6" imgW="2362200" imgH="431800" progId="Equation.3">
                  <p:embed/>
                </p:oleObj>
              </mc:Choice>
              <mc:Fallback>
                <p:oleObj name="Equation" r:id="rId6" imgW="2362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3488" y="4246562"/>
                        <a:ext cx="6386512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950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0600" y="1219200"/>
            <a:ext cx="2267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Complex form:</a:t>
            </a:r>
            <a:endParaRPr lang="en-US" sz="28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054887"/>
              </p:ext>
            </p:extLst>
          </p:nvPr>
        </p:nvGraphicFramePr>
        <p:xfrm>
          <a:off x="1462088" y="1676400"/>
          <a:ext cx="6386512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20" name="Equation" r:id="rId4" imgW="2362200" imgH="431800" progId="Equation.3">
                  <p:embed/>
                </p:oleObj>
              </mc:Choice>
              <mc:Fallback>
                <p:oleObj name="Equation" r:id="rId4" imgW="2362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2088" y="1676400"/>
                        <a:ext cx="6386512" cy="1163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90600" y="3048000"/>
            <a:ext cx="177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Polar form:</a:t>
            </a:r>
            <a:endParaRPr lang="en-US" sz="28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505200"/>
            <a:ext cx="6049536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999" y="5562600"/>
            <a:ext cx="6007994" cy="137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0600" y="5181600"/>
            <a:ext cx="237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Cartesian form:</a:t>
            </a:r>
            <a:endParaRPr lang="en-US" sz="28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3431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0600" y="1219200"/>
            <a:ext cx="2268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DC power flow</a:t>
            </a:r>
            <a:endParaRPr lang="en-US" sz="28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086" y="1828800"/>
            <a:ext cx="5206314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3505200"/>
            <a:ext cx="32624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Assumptions: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Lossless short line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Small angle difference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Fixed voltage magnitude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Ignore reactive power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260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371928"/>
              </p:ext>
            </p:extLst>
          </p:nvPr>
        </p:nvGraphicFramePr>
        <p:xfrm>
          <a:off x="920750" y="1447800"/>
          <a:ext cx="54038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16" name="Equation" r:id="rId4" imgW="2108200" imgH="228600" progId="Equation.3">
                  <p:embed/>
                </p:oleObj>
              </mc:Choice>
              <mc:Fallback>
                <p:oleObj name="Equation" r:id="rId4" imgW="2108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0" y="1447800"/>
                        <a:ext cx="5403850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05034" y="2438400"/>
            <a:ext cx="2340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definition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0" y="3540422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28600" y="48006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228600" y="5334000"/>
            <a:ext cx="6019800" cy="1447800"/>
            <a:chOff x="1420812" y="5334000"/>
            <a:chExt cx="6019800" cy="1447800"/>
          </a:xfrm>
        </p:grpSpPr>
        <p:sp>
          <p:nvSpPr>
            <p:cNvPr id="14" name="Oval 13"/>
            <p:cNvSpPr/>
            <p:nvPr/>
          </p:nvSpPr>
          <p:spPr>
            <a:xfrm>
              <a:off x="1420812" y="5334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73612" y="5334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212012" y="5334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212012" y="6553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7288212" y="57150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002212" y="5448300"/>
              <a:ext cx="2209800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649412" y="5448300"/>
              <a:ext cx="3124200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968734" y="5529122"/>
              <a:ext cx="2243278" cy="1138378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1447800" y="6477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" name="Straight Connector 33"/>
            <p:cNvCxnSpPr>
              <a:stCxn id="33" idx="6"/>
            </p:cNvCxnSpPr>
            <p:nvPr/>
          </p:nvCxnSpPr>
          <p:spPr>
            <a:xfrm flipV="1">
              <a:off x="1676400" y="5562600"/>
              <a:ext cx="3048000" cy="102870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24000" y="57150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16" idx="4"/>
            </p:cNvCxnSpPr>
            <p:nvPr/>
          </p:nvCxnSpPr>
          <p:spPr bwMode="auto">
            <a:xfrm flipV="1">
              <a:off x="4876800" y="5562600"/>
              <a:ext cx="11112" cy="609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44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4951462"/>
                </p:ext>
              </p:extLst>
            </p:nvPr>
          </p:nvGraphicFramePr>
          <p:xfrm>
            <a:off x="4765675" y="6172200"/>
            <a:ext cx="33972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017" name="Equation" r:id="rId6" imgW="152400" imgH="228600" progId="Equation.3">
                    <p:embed/>
                  </p:oleObj>
                </mc:Choice>
                <mc:Fallback>
                  <p:oleObj name="Equation" r:id="rId6" imgW="152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765675" y="6172200"/>
                          <a:ext cx="339725" cy="50958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" name="TextBox 58"/>
          <p:cNvSpPr txBox="1"/>
          <p:nvPr/>
        </p:nvSpPr>
        <p:spPr>
          <a:xfrm>
            <a:off x="6837243" y="14478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Kirchhoff law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344691"/>
              </p:ext>
            </p:extLst>
          </p:nvPr>
        </p:nvGraphicFramePr>
        <p:xfrm>
          <a:off x="6553200" y="5370513"/>
          <a:ext cx="2405063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18" name="Equation" r:id="rId8" imgW="1193800" imgH="723900" progId="Equation.3">
                  <p:embed/>
                </p:oleObj>
              </mc:Choice>
              <mc:Fallback>
                <p:oleObj name="Equation" r:id="rId8" imgW="11938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53200" y="5370513"/>
                        <a:ext cx="2405063" cy="14112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356242"/>
              </p:ext>
            </p:extLst>
          </p:nvPr>
        </p:nvGraphicFramePr>
        <p:xfrm>
          <a:off x="914400" y="2438401"/>
          <a:ext cx="5334000" cy="545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19" name="Equation" r:id="rId10" imgW="6299200" imgH="635000" progId="Equation.3">
                  <p:embed/>
                </p:oleObj>
              </mc:Choice>
              <mc:Fallback>
                <p:oleObj name="Equation" r:id="rId10" imgW="62992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4400" y="2438401"/>
                        <a:ext cx="5334000" cy="545008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445827"/>
              </p:ext>
            </p:extLst>
          </p:nvPr>
        </p:nvGraphicFramePr>
        <p:xfrm>
          <a:off x="914400" y="3352800"/>
          <a:ext cx="5862637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20" name="Equation" r:id="rId12" imgW="2286000" imgH="431800" progId="Equation.3">
                  <p:embed/>
                </p:oleObj>
              </mc:Choice>
              <mc:Fallback>
                <p:oleObj name="Equation" r:id="rId12" imgW="228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4400" y="3352800"/>
                        <a:ext cx="5862637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2667000" y="4114800"/>
            <a:ext cx="782557" cy="1332131"/>
            <a:chOff x="2667000" y="4114800"/>
            <a:chExt cx="782557" cy="1332131"/>
          </a:xfrm>
        </p:grpSpPr>
        <p:sp>
          <p:nvSpPr>
            <p:cNvPr id="46" name="TextBox 45"/>
            <p:cNvSpPr txBox="1"/>
            <p:nvPr/>
          </p:nvSpPr>
          <p:spPr>
            <a:xfrm>
              <a:off x="2854397" y="4800600"/>
              <a:ext cx="595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>
                <a:solidFill>
                  <a:srgbClr val="0000FF"/>
                </a:solidFill>
              </a:endParaRPr>
            </a:p>
            <a:p>
              <a:r>
                <a:rPr lang="en-US" dirty="0" smtClean="0">
                  <a:solidFill>
                    <a:srgbClr val="0000FF"/>
                  </a:solidFill>
                </a:rPr>
                <a:t>loss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2667000" y="4114800"/>
              <a:ext cx="381000" cy="990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1" name="TextBox 50"/>
          <p:cNvSpPr txBox="1"/>
          <p:nvPr/>
        </p:nvSpPr>
        <p:spPr>
          <a:xfrm>
            <a:off x="1524000" y="4800600"/>
            <a:ext cx="1031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ending</a:t>
            </a:r>
          </a:p>
          <a:p>
            <a:r>
              <a:rPr lang="en-US" dirty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00FF"/>
                </a:solidFill>
              </a:rPr>
              <a:t>nd </a:t>
            </a:r>
            <a:r>
              <a:rPr lang="en-US" dirty="0" err="1" smtClean="0">
                <a:solidFill>
                  <a:srgbClr val="0000FF"/>
                </a:solidFill>
              </a:rPr>
              <a:t>pwr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flipH="1" flipV="1">
            <a:off x="1828800" y="4114800"/>
            <a:ext cx="76200" cy="76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4876800" y="4267200"/>
            <a:ext cx="1143000" cy="1179731"/>
            <a:chOff x="4876800" y="4267200"/>
            <a:chExt cx="1143000" cy="1179731"/>
          </a:xfrm>
        </p:grpSpPr>
        <p:sp>
          <p:nvSpPr>
            <p:cNvPr id="61" name="TextBox 60"/>
            <p:cNvSpPr txBox="1"/>
            <p:nvPr/>
          </p:nvSpPr>
          <p:spPr>
            <a:xfrm>
              <a:off x="4987997" y="4800600"/>
              <a:ext cx="1031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</a:t>
              </a:r>
              <a:r>
                <a:rPr lang="en-US" dirty="0" smtClean="0">
                  <a:solidFill>
                    <a:srgbClr val="0000FF"/>
                  </a:solidFill>
                </a:rPr>
                <a:t>ending</a:t>
              </a:r>
            </a:p>
            <a:p>
              <a:r>
                <a:rPr lang="en-US" dirty="0">
                  <a:solidFill>
                    <a:srgbClr val="0000FF"/>
                  </a:solidFill>
                </a:rPr>
                <a:t>e</a:t>
              </a:r>
              <a:r>
                <a:rPr lang="en-US" dirty="0" smtClean="0">
                  <a:solidFill>
                    <a:srgbClr val="0000FF"/>
                  </a:solidFill>
                </a:rPr>
                <a:t>nd </a:t>
              </a:r>
              <a:r>
                <a:rPr lang="en-US" dirty="0" err="1" smtClean="0">
                  <a:solidFill>
                    <a:srgbClr val="0000FF"/>
                  </a:solidFill>
                </a:rPr>
                <a:t>pwr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 flipV="1">
              <a:off x="4876800" y="4267200"/>
              <a:ext cx="228600" cy="609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79107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313229"/>
              </p:ext>
            </p:extLst>
          </p:nvPr>
        </p:nvGraphicFramePr>
        <p:xfrm>
          <a:off x="4954587" y="1905000"/>
          <a:ext cx="1903413" cy="475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36" name="Equation" r:id="rId4" imgW="2286000" imgH="571500" progId="Equation.3">
                  <p:embed/>
                </p:oleObj>
              </mc:Choice>
              <mc:Fallback>
                <p:oleObj name="Equation" r:id="rId4" imgW="22860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4587" y="1905000"/>
                        <a:ext cx="1903413" cy="475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879033"/>
              </p:ext>
            </p:extLst>
          </p:nvPr>
        </p:nvGraphicFramePr>
        <p:xfrm>
          <a:off x="5472112" y="2595563"/>
          <a:ext cx="138588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37" name="Equation" r:id="rId6" imgW="1663700" imgH="635000" progId="Equation.3">
                  <p:embed/>
                </p:oleObj>
              </mc:Choice>
              <mc:Fallback>
                <p:oleObj name="Equation" r:id="rId6" imgW="16637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2112" y="2595563"/>
                        <a:ext cx="1385888" cy="528637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758525"/>
              </p:ext>
            </p:extLst>
          </p:nvPr>
        </p:nvGraphicFramePr>
        <p:xfrm>
          <a:off x="5019675" y="3362325"/>
          <a:ext cx="397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38" name="Equation" r:id="rId8" imgW="5016500" imgH="1143000" progId="Equation.3">
                  <p:embed/>
                </p:oleObj>
              </mc:Choice>
              <mc:Fallback>
                <p:oleObj name="Equation" r:id="rId8" imgW="50165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19675" y="3362325"/>
                        <a:ext cx="39719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671569"/>
              </p:ext>
            </p:extLst>
          </p:nvPr>
        </p:nvGraphicFramePr>
        <p:xfrm>
          <a:off x="952500" y="1803400"/>
          <a:ext cx="252571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139" name="Equation" r:id="rId10" imgW="2921000" imgH="736600" progId="Equation.3">
                  <p:embed/>
                </p:oleObj>
              </mc:Choice>
              <mc:Fallback>
                <p:oleObj name="Equation" r:id="rId10" imgW="29210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2500" y="1803400"/>
                        <a:ext cx="2525713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295400" y="4822522"/>
            <a:ext cx="6781800" cy="1883078"/>
            <a:chOff x="1295400" y="4822522"/>
            <a:chExt cx="6781800" cy="1883078"/>
          </a:xfrm>
        </p:grpSpPr>
        <p:sp>
          <p:nvSpPr>
            <p:cNvPr id="48" name="7-Point Star 47"/>
            <p:cNvSpPr/>
            <p:nvPr/>
          </p:nvSpPr>
          <p:spPr>
            <a:xfrm>
              <a:off x="6019800" y="5505581"/>
              <a:ext cx="1290416" cy="1200019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3621497"/>
                </p:ext>
              </p:extLst>
            </p:nvPr>
          </p:nvGraphicFramePr>
          <p:xfrm>
            <a:off x="6477000" y="5883318"/>
            <a:ext cx="333375" cy="441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140" name="Equation" r:id="rId12" imgW="368300" imgH="469900" progId="Equation.3">
                    <p:embed/>
                  </p:oleObj>
                </mc:Choice>
                <mc:Fallback>
                  <p:oleObj name="Equation" r:id="rId12" imgW="3683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477000" y="5883318"/>
                          <a:ext cx="333375" cy="441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00121776"/>
                </p:ext>
              </p:extLst>
            </p:nvPr>
          </p:nvGraphicFramePr>
          <p:xfrm>
            <a:off x="5257800" y="4822522"/>
            <a:ext cx="2819400" cy="435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141" name="Equation" r:id="rId14" imgW="3683000" imgH="546100" progId="Equation.3">
                    <p:embed/>
                  </p:oleObj>
                </mc:Choice>
                <mc:Fallback>
                  <p:oleObj name="Equation" r:id="rId14" imgW="3683000" imgH="546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257800" y="4822522"/>
                          <a:ext cx="2819400" cy="435278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7-Point Star 26"/>
            <p:cNvSpPr/>
            <p:nvPr/>
          </p:nvSpPr>
          <p:spPr>
            <a:xfrm>
              <a:off x="1528984" y="5505581"/>
              <a:ext cx="1290416" cy="1200019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4932940"/>
                </p:ext>
              </p:extLst>
            </p:nvPr>
          </p:nvGraphicFramePr>
          <p:xfrm>
            <a:off x="1956022" y="5919919"/>
            <a:ext cx="415925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142" name="Equation" r:id="rId16" imgW="165100" imgH="177800" progId="Equation.3">
                    <p:embed/>
                  </p:oleObj>
                </mc:Choice>
                <mc:Fallback>
                  <p:oleObj name="Equation" r:id="rId16" imgW="1651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956022" y="5919919"/>
                          <a:ext cx="415925" cy="466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251399"/>
                </p:ext>
              </p:extLst>
            </p:nvPr>
          </p:nvGraphicFramePr>
          <p:xfrm>
            <a:off x="1295400" y="4876800"/>
            <a:ext cx="1973263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6143" name="Equation" r:id="rId18" imgW="2578100" imgH="546100" progId="Equation.3">
                    <p:embed/>
                  </p:oleObj>
                </mc:Choice>
                <mc:Fallback>
                  <p:oleObj name="Equation" r:id="rId18" imgW="2578100" imgH="546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295400" y="4876800"/>
                          <a:ext cx="1973263" cy="434975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TextBox 29"/>
          <p:cNvSpPr txBox="1"/>
          <p:nvPr/>
        </p:nvSpPr>
        <p:spPr>
          <a:xfrm>
            <a:off x="35126" y="5715000"/>
            <a:ext cx="1245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solution </a:t>
            </a:r>
          </a:p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set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19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Equivalence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95400" y="4822522"/>
            <a:ext cx="6781800" cy="1883078"/>
            <a:chOff x="1295400" y="4822522"/>
            <a:chExt cx="6781800" cy="1883078"/>
          </a:xfrm>
        </p:grpSpPr>
        <p:sp>
          <p:nvSpPr>
            <p:cNvPr id="48" name="7-Point Star 47"/>
            <p:cNvSpPr/>
            <p:nvPr/>
          </p:nvSpPr>
          <p:spPr>
            <a:xfrm>
              <a:off x="6019800" y="5505581"/>
              <a:ext cx="1290416" cy="1200019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7164677"/>
                </p:ext>
              </p:extLst>
            </p:nvPr>
          </p:nvGraphicFramePr>
          <p:xfrm>
            <a:off x="6477000" y="5883318"/>
            <a:ext cx="333375" cy="441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064" name="Equation" r:id="rId4" imgW="368300" imgH="469900" progId="Equation.3">
                    <p:embed/>
                  </p:oleObj>
                </mc:Choice>
                <mc:Fallback>
                  <p:oleObj name="Equation" r:id="rId4" imgW="368300" imgH="469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477000" y="5883318"/>
                          <a:ext cx="333375" cy="441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8991082"/>
                </p:ext>
              </p:extLst>
            </p:nvPr>
          </p:nvGraphicFramePr>
          <p:xfrm>
            <a:off x="5257800" y="4822522"/>
            <a:ext cx="2819400" cy="435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065" name="Equation" r:id="rId6" imgW="3683000" imgH="546100" progId="Equation.3">
                    <p:embed/>
                  </p:oleObj>
                </mc:Choice>
                <mc:Fallback>
                  <p:oleObj name="Equation" r:id="rId6" imgW="3683000" imgH="546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57800" y="4822522"/>
                          <a:ext cx="2819400" cy="435278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7-Point Star 26"/>
            <p:cNvSpPr/>
            <p:nvPr/>
          </p:nvSpPr>
          <p:spPr>
            <a:xfrm>
              <a:off x="1528984" y="5505581"/>
              <a:ext cx="1290416" cy="1200019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7987562"/>
                </p:ext>
              </p:extLst>
            </p:nvPr>
          </p:nvGraphicFramePr>
          <p:xfrm>
            <a:off x="1956022" y="5919919"/>
            <a:ext cx="415925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066" name="Equation" r:id="rId8" imgW="165100" imgH="177800" progId="Equation.3">
                    <p:embed/>
                  </p:oleObj>
                </mc:Choice>
                <mc:Fallback>
                  <p:oleObj name="Equation" r:id="rId8" imgW="1651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56022" y="5919919"/>
                          <a:ext cx="415925" cy="466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8844658"/>
                </p:ext>
              </p:extLst>
            </p:nvPr>
          </p:nvGraphicFramePr>
          <p:xfrm>
            <a:off x="1295400" y="4876800"/>
            <a:ext cx="1973263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067" name="Equation" r:id="rId10" imgW="2578100" imgH="546100" progId="Equation.3">
                    <p:embed/>
                  </p:oleObj>
                </mc:Choice>
                <mc:Fallback>
                  <p:oleObj name="Equation" r:id="rId10" imgW="2578100" imgH="546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295400" y="4876800"/>
                          <a:ext cx="1973263" cy="434975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TextBox 29"/>
          <p:cNvSpPr txBox="1"/>
          <p:nvPr/>
        </p:nvSpPr>
        <p:spPr>
          <a:xfrm>
            <a:off x="35126" y="5715000"/>
            <a:ext cx="1245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solution </a:t>
            </a:r>
          </a:p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set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276600" y="6172200"/>
            <a:ext cx="2362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51054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Theorem: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829837"/>
              </p:ext>
            </p:extLst>
          </p:nvPr>
        </p:nvGraphicFramePr>
        <p:xfrm>
          <a:off x="3352800" y="1371600"/>
          <a:ext cx="1129410" cy="47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068" name="Equation" r:id="rId12" imgW="1143000" imgH="482600" progId="Equation.3">
                  <p:embed/>
                </p:oleObj>
              </mc:Choice>
              <mc:Fallback>
                <p:oleObj name="Equation" r:id="rId12" imgW="1143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2800" y="1371600"/>
                        <a:ext cx="1129410" cy="47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4969" y="2667000"/>
            <a:ext cx="7212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BIM and BFM are equivalent in this sense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Any result in one model is in principle provable in the other,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… but some results are easier to formulate or prove in one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    than the other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744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228600"/>
            <a:ext cx="8077200" cy="838200"/>
          </a:xfrm>
          <a:prstGeom prst="rect">
            <a:avLst/>
          </a:prstGeom>
        </p:spPr>
        <p:txBody>
          <a:bodyPr lIns="91436" tIns="45716" rIns="91436" bIns="45716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smtClean="0">
                <a:latin typeface="Verdana"/>
              </a:rPr>
              <a:t>World energy stats (2011)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333575"/>
              </p:ext>
            </p:extLst>
          </p:nvPr>
        </p:nvGraphicFramePr>
        <p:xfrm>
          <a:off x="1524002" y="1066800"/>
          <a:ext cx="426719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798"/>
                <a:gridCol w="20574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519 quad BTU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petroleum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coal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gas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renewable (</a:t>
                      </a:r>
                      <a:r>
                        <a:rPr lang="en-US" dirty="0" err="1" smtClean="0"/>
                        <a:t>elec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nuclear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079224"/>
              </p:ext>
            </p:extLst>
          </p:nvPr>
        </p:nvGraphicFramePr>
        <p:xfrm>
          <a:off x="1524002" y="3886200"/>
          <a:ext cx="7010398" cy="281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999"/>
                <a:gridCol w="2286000"/>
                <a:gridCol w="2819399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519 (quad BTU)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 capita (mil</a:t>
                      </a:r>
                      <a:r>
                        <a:rPr lang="en-US" baseline="0" dirty="0" smtClean="0"/>
                        <a:t> BTU)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78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2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313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209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Japan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164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54%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4163" y="4306669"/>
            <a:ext cx="1223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3366FF"/>
                </a:solidFill>
              </a:rPr>
              <a:t>top 5</a:t>
            </a:r>
          </a:p>
          <a:p>
            <a:pPr algn="r"/>
            <a:r>
              <a:rPr lang="en-US" b="1" dirty="0" smtClean="0">
                <a:solidFill>
                  <a:srgbClr val="3366FF"/>
                </a:solidFill>
              </a:rPr>
              <a:t>countries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02717" y="6596390"/>
            <a:ext cx="941283" cy="2616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Source: EIA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6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BFM for radial networks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Reduces to </a:t>
            </a:r>
            <a:r>
              <a:rPr lang="en-US" sz="2400" dirty="0" err="1" smtClean="0"/>
              <a:t>DistFlow</a:t>
            </a:r>
            <a:r>
              <a:rPr lang="en-US" sz="2400" dirty="0" smtClean="0"/>
              <a:t> model of </a:t>
            </a:r>
            <a:r>
              <a:rPr lang="en-US" sz="2400" dirty="0" err="1" smtClean="0"/>
              <a:t>Baran</a:t>
            </a:r>
            <a:r>
              <a:rPr lang="en-US" sz="2400" dirty="0" smtClean="0"/>
              <a:t>-Wu 1989</a:t>
            </a:r>
            <a:endParaRPr lang="en-US" sz="1400" dirty="0"/>
          </a:p>
          <a:p>
            <a:pPr lvl="1"/>
            <a:r>
              <a:rPr lang="en-US" sz="1800" dirty="0" smtClean="0"/>
              <a:t>Efficient solution: forward-backward sweep</a:t>
            </a:r>
          </a:p>
          <a:p>
            <a:pPr lvl="1"/>
            <a:r>
              <a:rPr lang="en-US" sz="1800" dirty="0" smtClean="0"/>
              <a:t>Linear model more suitable for distribution system</a:t>
            </a:r>
          </a:p>
          <a:p>
            <a:pPr lvl="1"/>
            <a:r>
              <a:rPr lang="en-US" sz="1800" dirty="0" smtClean="0"/>
              <a:t>Explicit solution for linear model</a:t>
            </a:r>
          </a:p>
          <a:p>
            <a:pPr lvl="1"/>
            <a:r>
              <a:rPr lang="en-US" sz="1800" dirty="0" smtClean="0"/>
              <a:t>Simple analytical bounds on nonlinear </a:t>
            </a:r>
            <a:r>
              <a:rPr lang="en-US" sz="1800" dirty="0" err="1" smtClean="0"/>
              <a:t>DistFlow</a:t>
            </a:r>
            <a:r>
              <a:rPr lang="en-US" sz="1800" dirty="0" smtClean="0"/>
              <a:t> model</a:t>
            </a:r>
          </a:p>
          <a:p>
            <a:pPr lvl="1"/>
            <a:endParaRPr lang="en-US" sz="1800" dirty="0" smtClean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Extension to multiphase unbalanced model</a:t>
            </a:r>
            <a:endParaRPr lang="en-US" sz="1400" dirty="0"/>
          </a:p>
          <a:p>
            <a:pPr lvl="1"/>
            <a:r>
              <a:rPr lang="en-US" sz="1800" dirty="0" smtClean="0"/>
              <a:t>Much more numerically stable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343400"/>
            <a:ext cx="5715000" cy="225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6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flow of power II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8001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Network models </a:t>
            </a:r>
            <a:r>
              <a:rPr lang="en-US" sz="1400" dirty="0" smtClean="0"/>
              <a:t>(</a:t>
            </a:r>
            <a:r>
              <a:rPr lang="en-US" sz="1400" dirty="0"/>
              <a:t>1</a:t>
            </a:r>
            <a:r>
              <a:rPr lang="en-US" sz="1400" dirty="0" smtClean="0"/>
              <a:t>0mins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Admittance matrix</a:t>
            </a:r>
          </a:p>
          <a:p>
            <a:pPr lvl="1"/>
            <a:r>
              <a:rPr lang="en-US" sz="1800" dirty="0" smtClean="0">
                <a:solidFill>
                  <a:srgbClr val="BFBFBF"/>
                </a:solidFill>
              </a:rPr>
              <a:t>Power flow models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Optimal power flow problems </a:t>
            </a:r>
            <a:r>
              <a:rPr lang="en-US" sz="1400" dirty="0" smtClean="0"/>
              <a:t>(35mins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/>
              <a:t>Formulation and example</a:t>
            </a:r>
            <a:endParaRPr lang="en-US" sz="1800" dirty="0"/>
          </a:p>
          <a:p>
            <a:pPr lvl="1"/>
            <a:r>
              <a:rPr lang="en-US" sz="1800" dirty="0" smtClean="0"/>
              <a:t>Convex relaxations</a:t>
            </a:r>
          </a:p>
          <a:p>
            <a:pPr lvl="1"/>
            <a:r>
              <a:rPr lang="en-US" sz="1800" dirty="0" smtClean="0"/>
              <a:t>Real-time OPF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31034" y="1143000"/>
            <a:ext cx="4655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Power flow and optimization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944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5"/>
            <a:ext cx="8077200" cy="4648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 is solved routinely for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etwork control &amp; optimization decisions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arket operations &amp; pricing</a:t>
            </a:r>
          </a:p>
          <a:p>
            <a:pPr lvl="1"/>
            <a:r>
              <a:rPr lang="en-US" dirty="0" smtClean="0"/>
              <a:t>at timescales of </a:t>
            </a:r>
            <a:r>
              <a:rPr lang="en-US" dirty="0" err="1" smtClean="0"/>
              <a:t>mins</a:t>
            </a:r>
            <a:r>
              <a:rPr lang="en-US" dirty="0" smtClean="0"/>
              <a:t>, hours, days, …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Non-convex and hard to solve</a:t>
            </a:r>
          </a:p>
          <a:p>
            <a:pPr lvl="1"/>
            <a:r>
              <a:rPr lang="en-US" dirty="0" smtClean="0"/>
              <a:t>Huge literature since 1962</a:t>
            </a:r>
          </a:p>
          <a:p>
            <a:pPr lvl="1"/>
            <a:r>
              <a:rPr lang="en-US" dirty="0" smtClean="0"/>
              <a:t>Common practice: DC power flow (LP)</a:t>
            </a:r>
          </a:p>
          <a:p>
            <a:pPr lvl="1"/>
            <a:r>
              <a:rPr lang="en-US" dirty="0" smtClean="0"/>
              <a:t>Also: Newton-</a:t>
            </a:r>
            <a:r>
              <a:rPr lang="en-US" dirty="0" err="1" smtClean="0"/>
              <a:t>Raphson</a:t>
            </a:r>
            <a:r>
              <a:rPr lang="en-US" dirty="0" smtClean="0"/>
              <a:t>, </a:t>
            </a:r>
            <a:r>
              <a:rPr lang="en-US" dirty="0"/>
              <a:t>i</a:t>
            </a:r>
            <a:r>
              <a:rPr lang="en-US" dirty="0" smtClean="0"/>
              <a:t>nterior point, …</a:t>
            </a:r>
          </a:p>
          <a:p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909651"/>
              </p:ext>
            </p:extLst>
          </p:nvPr>
        </p:nvGraphicFramePr>
        <p:xfrm>
          <a:off x="1412875" y="6230328"/>
          <a:ext cx="5902325" cy="551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22" name="Equation" r:id="rId3" imgW="2044700" imgH="203200" progId="Equation.3">
                  <p:embed/>
                </p:oleObj>
              </mc:Choice>
              <mc:Fallback>
                <p:oleObj name="Equation" r:id="rId3" imgW="2044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2875" y="6230328"/>
                        <a:ext cx="5902325" cy="551472"/>
                      </a:xfrm>
                      <a:prstGeom prst="rect">
                        <a:avLst/>
                      </a:prstGeom>
                      <a:ln w="28575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0154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Optimal power flow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3000" y="5779641"/>
            <a:ext cx="6096541" cy="925959"/>
            <a:chOff x="838200" y="4794250"/>
            <a:chExt cx="6096541" cy="925959"/>
          </a:xfrm>
        </p:grpSpPr>
        <p:sp>
          <p:nvSpPr>
            <p:cNvPr id="16" name="TextBox 15"/>
            <p:cNvSpPr txBox="1"/>
            <p:nvPr/>
          </p:nvSpPr>
          <p:spPr>
            <a:xfrm>
              <a:off x="838200" y="4812268"/>
              <a:ext cx="609654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/>
                <a:t> </a:t>
              </a:r>
              <a:r>
                <a:rPr lang="en-US" sz="2000" dirty="0" smtClean="0"/>
                <a:t>       describes network topology and impedances</a:t>
              </a:r>
            </a:p>
            <a:p>
              <a:pPr marL="285750" indent="-285750">
                <a:buFont typeface="Arial"/>
                <a:buChar char="•"/>
              </a:pPr>
              <a:endParaRPr lang="en-US" sz="900" dirty="0" smtClean="0"/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/>
                <a:t>       is net power injection (generation) at node </a:t>
              </a:r>
              <a:r>
                <a:rPr lang="en-US" sz="2400" i="1" dirty="0" smtClean="0">
                  <a:latin typeface="Times New Roman"/>
                  <a:cs typeface="Times New Roman"/>
                </a:rPr>
                <a:t>j</a:t>
              </a: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9588837"/>
                </p:ext>
              </p:extLst>
            </p:nvPr>
          </p:nvGraphicFramePr>
          <p:xfrm>
            <a:off x="1219200" y="4794250"/>
            <a:ext cx="422275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198" name="Equation" r:id="rId4" imgW="228600" imgH="254000" progId="Equation.3">
                    <p:embed/>
                  </p:oleObj>
                </mc:Choice>
                <mc:Fallback>
                  <p:oleObj name="Equation" r:id="rId4" imgW="2286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219200" y="4794250"/>
                          <a:ext cx="422275" cy="463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0204036"/>
                </p:ext>
              </p:extLst>
            </p:nvPr>
          </p:nvGraphicFramePr>
          <p:xfrm>
            <a:off x="1219200" y="5257800"/>
            <a:ext cx="280988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199" name="Equation" r:id="rId6" imgW="152400" imgH="228600" progId="Equation.3">
                    <p:embed/>
                  </p:oleObj>
                </mc:Choice>
                <mc:Fallback>
                  <p:oleObj name="Equation" r:id="rId6" imgW="152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19200" y="5257800"/>
                          <a:ext cx="280988" cy="4175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Box 2"/>
          <p:cNvSpPr txBox="1"/>
          <p:nvPr/>
        </p:nvSpPr>
        <p:spPr>
          <a:xfrm>
            <a:off x="8498819" y="39314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143000" y="1123950"/>
            <a:ext cx="7467601" cy="4286250"/>
            <a:chOff x="1143000" y="1123950"/>
            <a:chExt cx="7467601" cy="4286250"/>
          </a:xfrm>
        </p:grpSpPr>
        <p:grpSp>
          <p:nvGrpSpPr>
            <p:cNvPr id="4" name="Group 3"/>
            <p:cNvGrpSpPr/>
            <p:nvPr/>
          </p:nvGrpSpPr>
          <p:grpSpPr>
            <a:xfrm>
              <a:off x="1143000" y="1123950"/>
              <a:ext cx="7467601" cy="4286250"/>
              <a:chOff x="2479786" y="676275"/>
              <a:chExt cx="6476803" cy="4286250"/>
            </a:xfrm>
          </p:grpSpPr>
          <p:graphicFrame>
            <p:nvGraphicFramePr>
              <p:cNvPr id="14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95151579"/>
                  </p:ext>
                </p:extLst>
              </p:nvPr>
            </p:nvGraphicFramePr>
            <p:xfrm>
              <a:off x="2479786" y="676275"/>
              <a:ext cx="4163658" cy="4286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6200" name="Equation" r:id="rId8" imgW="1943100" imgH="1955800" progId="Equation.3">
                      <p:embed/>
                    </p:oleObj>
                  </mc:Choice>
                  <mc:Fallback>
                    <p:oleObj name="Equation" r:id="rId8" imgW="1943100" imgH="19558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9786" y="676275"/>
                            <a:ext cx="4163658" cy="4286250"/>
                          </a:xfrm>
                          <a:prstGeom prst="rect">
                            <a:avLst/>
                          </a:prstGeom>
                          <a:noFill/>
                          <a:ln w="28575" cmpd="sng">
                            <a:solidFill>
                              <a:srgbClr val="0000FF"/>
                            </a:solidFill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TextBox 12"/>
              <p:cNvSpPr txBox="1"/>
              <p:nvPr/>
            </p:nvSpPr>
            <p:spPr>
              <a:xfrm>
                <a:off x="6709535" y="1990725"/>
                <a:ext cx="22116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</a:rPr>
                  <a:t>p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ower flow equation</a:t>
                </a:r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96237" y="765517"/>
                <a:ext cx="2260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FF"/>
                    </a:solidFill>
                  </a:rPr>
                  <a:t>gen cost, power loss</a:t>
                </a:r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019800" y="302889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l</a:t>
              </a:r>
              <a:r>
                <a:rPr lang="en-US" sz="2000" dirty="0" smtClean="0">
                  <a:solidFill>
                    <a:srgbClr val="0000FF"/>
                  </a:solidFill>
                </a:rPr>
                <a:t>ine flow 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9800" y="371469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injection limits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0" y="426720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l</a:t>
              </a:r>
              <a:r>
                <a:rPr lang="en-US" sz="2000" dirty="0" smtClean="0">
                  <a:solidFill>
                    <a:srgbClr val="0000FF"/>
                  </a:solidFill>
                </a:rPr>
                <a:t>ine limits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9800" y="487680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v</a:t>
              </a:r>
              <a:r>
                <a:rPr lang="en-US" sz="2000" dirty="0" smtClean="0">
                  <a:solidFill>
                    <a:srgbClr val="0000FF"/>
                  </a:solidFill>
                </a:rPr>
                <a:t>oltage limits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379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Optimal power 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98819" y="39314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143000" y="1123950"/>
            <a:ext cx="7467601" cy="4286250"/>
            <a:chOff x="1143000" y="1123950"/>
            <a:chExt cx="7467601" cy="4286250"/>
          </a:xfrm>
        </p:grpSpPr>
        <p:grpSp>
          <p:nvGrpSpPr>
            <p:cNvPr id="4" name="Group 3"/>
            <p:cNvGrpSpPr/>
            <p:nvPr/>
          </p:nvGrpSpPr>
          <p:grpSpPr>
            <a:xfrm>
              <a:off x="1143000" y="1123950"/>
              <a:ext cx="7467601" cy="4286250"/>
              <a:chOff x="2479786" y="676275"/>
              <a:chExt cx="6476803" cy="4286250"/>
            </a:xfrm>
          </p:grpSpPr>
          <p:graphicFrame>
            <p:nvGraphicFramePr>
              <p:cNvPr id="14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78724591"/>
                  </p:ext>
                </p:extLst>
              </p:nvPr>
            </p:nvGraphicFramePr>
            <p:xfrm>
              <a:off x="2479786" y="676275"/>
              <a:ext cx="4163658" cy="4286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7222" name="Equation" r:id="rId4" imgW="1943100" imgH="1955800" progId="Equation.3">
                      <p:embed/>
                    </p:oleObj>
                  </mc:Choice>
                  <mc:Fallback>
                    <p:oleObj name="Equation" r:id="rId4" imgW="1943100" imgH="19558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9786" y="676275"/>
                            <a:ext cx="4163658" cy="4286250"/>
                          </a:xfrm>
                          <a:prstGeom prst="rect">
                            <a:avLst/>
                          </a:prstGeom>
                          <a:noFill/>
                          <a:ln w="28575" cmpd="sng">
                            <a:solidFill>
                              <a:srgbClr val="0000FF"/>
                            </a:solidFill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TextBox 12"/>
              <p:cNvSpPr txBox="1"/>
              <p:nvPr/>
            </p:nvSpPr>
            <p:spPr>
              <a:xfrm>
                <a:off x="6709535" y="1990725"/>
                <a:ext cx="22116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</a:rPr>
                  <a:t>p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ower flow equation</a:t>
                </a:r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96237" y="765517"/>
                <a:ext cx="2260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FF"/>
                    </a:solidFill>
                  </a:rPr>
                  <a:t>gen cost, power loss</a:t>
                </a:r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019800" y="302889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l</a:t>
              </a:r>
              <a:r>
                <a:rPr lang="en-US" sz="2000" dirty="0" smtClean="0">
                  <a:solidFill>
                    <a:srgbClr val="0000FF"/>
                  </a:solidFill>
                </a:rPr>
                <a:t>ine flow 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9800" y="371469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injection limits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0" y="426720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l</a:t>
              </a:r>
              <a:r>
                <a:rPr lang="en-US" sz="2000" dirty="0" smtClean="0">
                  <a:solidFill>
                    <a:srgbClr val="0000FF"/>
                  </a:solidFill>
                </a:rPr>
                <a:t>ine limits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9800" y="487680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v</a:t>
              </a:r>
              <a:r>
                <a:rPr lang="en-US" sz="2000" dirty="0" smtClean="0">
                  <a:solidFill>
                    <a:srgbClr val="0000FF"/>
                  </a:solidFill>
                </a:rPr>
                <a:t>oltage limits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43000" y="5619690"/>
            <a:ext cx="5557932" cy="1152898"/>
            <a:chOff x="838200" y="4409702"/>
            <a:chExt cx="5557932" cy="1152898"/>
          </a:xfrm>
        </p:grpSpPr>
        <p:sp>
          <p:nvSpPr>
            <p:cNvPr id="24" name="TextBox 23"/>
            <p:cNvSpPr txBox="1"/>
            <p:nvPr/>
          </p:nvSpPr>
          <p:spPr>
            <a:xfrm>
              <a:off x="838200" y="4409702"/>
              <a:ext cx="51031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rgbClr val="0000FF"/>
                  </a:solidFill>
                </a:rPr>
                <a:t>n</a:t>
              </a:r>
              <a:r>
                <a:rPr lang="en-US" sz="2000" dirty="0" err="1" smtClean="0">
                  <a:solidFill>
                    <a:srgbClr val="0000FF"/>
                  </a:solidFill>
                </a:rPr>
                <a:t>onconvex</a:t>
              </a:r>
              <a:r>
                <a:rPr lang="en-US" sz="2000" dirty="0" smtClean="0">
                  <a:solidFill>
                    <a:srgbClr val="0000FF"/>
                  </a:solidFill>
                </a:rPr>
                <a:t> </a:t>
              </a:r>
              <a:r>
                <a:rPr lang="en-US" sz="2000" dirty="0" smtClean="0"/>
                <a:t>feasible set (</a:t>
              </a:r>
              <a:r>
                <a:rPr lang="en-US" sz="2000" dirty="0" err="1" smtClean="0"/>
                <a:t>nonconvex</a:t>
              </a:r>
              <a:r>
                <a:rPr lang="en-US" sz="2000" dirty="0" smtClean="0"/>
                <a:t> QCQP)</a:t>
              </a:r>
              <a:endParaRPr 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8200" y="4793159"/>
              <a:ext cx="55579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/>
                <a:t> </a:t>
              </a:r>
              <a:r>
                <a:rPr lang="en-US" sz="2000" dirty="0" smtClean="0"/>
                <a:t>       not </a:t>
              </a:r>
              <a:r>
                <a:rPr lang="en-US" sz="2000" dirty="0" err="1" smtClean="0"/>
                <a:t>Hermitian</a:t>
              </a:r>
              <a:r>
                <a:rPr lang="en-US" sz="2000" dirty="0" smtClean="0"/>
                <a:t> (nor positive </a:t>
              </a:r>
              <a:r>
                <a:rPr lang="en-US" sz="2000" dirty="0" err="1" smtClean="0"/>
                <a:t>semidefinite</a:t>
              </a:r>
              <a:r>
                <a:rPr lang="en-US" sz="2000" dirty="0" smtClean="0"/>
                <a:t>)</a:t>
              </a:r>
            </a:p>
            <a:p>
              <a:pPr marL="285750" indent="-285750">
                <a:buFont typeface="Arial"/>
                <a:buChar char="•"/>
              </a:pPr>
              <a:endParaRPr lang="en-US" sz="300" dirty="0" smtClean="0"/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/>
                <a:t>       is positive </a:t>
              </a:r>
              <a:r>
                <a:rPr lang="en-US" sz="2000" dirty="0" err="1" smtClean="0"/>
                <a:t>semidefinite</a:t>
              </a:r>
              <a:r>
                <a:rPr lang="en-US" sz="2000" dirty="0" smtClean="0"/>
                <a:t> (and </a:t>
              </a:r>
              <a:r>
                <a:rPr lang="en-US" sz="2000" dirty="0" err="1" smtClean="0"/>
                <a:t>Hermitian</a:t>
              </a:r>
              <a:r>
                <a:rPr lang="en-US" sz="2000" dirty="0" smtClean="0"/>
                <a:t>)</a:t>
              </a:r>
            </a:p>
          </p:txBody>
        </p:sp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2856560"/>
                </p:ext>
              </p:extLst>
            </p:nvPr>
          </p:nvGraphicFramePr>
          <p:xfrm>
            <a:off x="1219200" y="4794250"/>
            <a:ext cx="422275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223" name="Equation" r:id="rId6" imgW="228600" imgH="254000" progId="Equation.3">
                    <p:embed/>
                  </p:oleObj>
                </mc:Choice>
                <mc:Fallback>
                  <p:oleObj name="Equation" r:id="rId6" imgW="2286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19200" y="4794250"/>
                          <a:ext cx="422275" cy="463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1416751"/>
                </p:ext>
              </p:extLst>
            </p:nvPr>
          </p:nvGraphicFramePr>
          <p:xfrm>
            <a:off x="1219200" y="5257800"/>
            <a:ext cx="280988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224" name="Equation" r:id="rId8" imgW="152400" imgH="165100" progId="Equation.3">
                    <p:embed/>
                  </p:oleObj>
                </mc:Choice>
                <mc:Fallback>
                  <p:oleObj name="Equation" r:id="rId8" imgW="1524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219200" y="5257800"/>
                          <a:ext cx="280988" cy="301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81627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 power flow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38200" y="2094136"/>
            <a:ext cx="7658100" cy="4687656"/>
            <a:chOff x="838200" y="2094136"/>
            <a:chExt cx="7658100" cy="46876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2094136"/>
              <a:ext cx="7581900" cy="467496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38200" y="6412468"/>
              <a:ext cx="2514600" cy="36932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36" tIns="45716" rIns="91436" bIns="45716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Ian </a:t>
              </a:r>
              <a:r>
                <a:rPr lang="en-US" sz="1600" dirty="0" err="1" smtClean="0">
                  <a:solidFill>
                    <a:srgbClr val="0000FF"/>
                  </a:solidFill>
                </a:rPr>
                <a:t>Hiskens</a:t>
              </a:r>
              <a:r>
                <a:rPr lang="en-US" dirty="0" smtClean="0">
                  <a:solidFill>
                    <a:srgbClr val="0000FF"/>
                  </a:solidFill>
                </a:rPr>
                <a:t>, Michigan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54647" y="1044722"/>
            <a:ext cx="6660790" cy="707878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000" dirty="0" smtClean="0"/>
              <a:t>OPF problem underlies numerous applications</a:t>
            </a:r>
            <a:endParaRPr lang="en-US" sz="2000" dirty="0"/>
          </a:p>
          <a:p>
            <a:pPr marL="342880" indent="-342880">
              <a:buFont typeface="Arial"/>
              <a:buChar char="•"/>
            </a:pPr>
            <a:r>
              <a:rPr lang="en-US" sz="2000" dirty="0"/>
              <a:t>n</a:t>
            </a:r>
            <a:r>
              <a:rPr lang="en-US" sz="2000" dirty="0" smtClean="0"/>
              <a:t>onlinearity of power flow equations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nonconvexity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511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Dealing with </a:t>
            </a:r>
            <a:r>
              <a:rPr lang="en-US" dirty="0" err="1" smtClean="0"/>
              <a:t>nonconvexity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Linearization</a:t>
            </a:r>
          </a:p>
          <a:p>
            <a:pPr lvl="1"/>
            <a:r>
              <a:rPr lang="en-US" dirty="0" smtClean="0"/>
              <a:t>DC approximation</a:t>
            </a:r>
          </a:p>
          <a:p>
            <a:pPr marL="0" indent="0">
              <a:buNone/>
            </a:pPr>
            <a:r>
              <a:rPr lang="en-US" dirty="0" smtClean="0"/>
              <a:t>Convex relaxations</a:t>
            </a:r>
            <a:endParaRPr lang="en-US" dirty="0"/>
          </a:p>
          <a:p>
            <a:pPr lvl="1"/>
            <a:r>
              <a:rPr lang="en-US" dirty="0" err="1" smtClean="0"/>
              <a:t>Semidefinite</a:t>
            </a:r>
            <a:r>
              <a:rPr lang="en-US" dirty="0" smtClean="0"/>
              <a:t> relaxation (</a:t>
            </a:r>
            <a:r>
              <a:rPr lang="en-US" dirty="0" err="1" smtClean="0"/>
              <a:t>Lasserre</a:t>
            </a:r>
            <a:r>
              <a:rPr lang="en-US" dirty="0" smtClean="0"/>
              <a:t> hierarchy)</a:t>
            </a:r>
          </a:p>
          <a:p>
            <a:pPr lvl="1"/>
            <a:r>
              <a:rPr lang="en-US" dirty="0" smtClean="0"/>
              <a:t>QC relaxation (van </a:t>
            </a:r>
            <a:r>
              <a:rPr lang="en-US" dirty="0" err="1" smtClean="0"/>
              <a:t>Hentenryck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Strong SOCP (Sun)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3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Dealing with </a:t>
            </a:r>
            <a:r>
              <a:rPr lang="en-US" dirty="0" err="1" smtClean="0"/>
              <a:t>nonconvexity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Linearization</a:t>
            </a:r>
          </a:p>
          <a:p>
            <a:pPr lvl="1"/>
            <a:r>
              <a:rPr lang="en-US" dirty="0" smtClean="0"/>
              <a:t>DC approximation</a:t>
            </a:r>
          </a:p>
          <a:p>
            <a:pPr marL="0" indent="0">
              <a:buNone/>
            </a:pPr>
            <a:r>
              <a:rPr lang="en-US" dirty="0" smtClean="0"/>
              <a:t>Convex relaxations</a:t>
            </a:r>
            <a:endParaRPr lang="en-US" dirty="0"/>
          </a:p>
          <a:p>
            <a:pPr lvl="1"/>
            <a:r>
              <a:rPr lang="en-US" dirty="0" err="1" smtClean="0"/>
              <a:t>Semidefinite</a:t>
            </a:r>
            <a:r>
              <a:rPr lang="en-US" dirty="0" smtClean="0"/>
              <a:t> relaxation (</a:t>
            </a:r>
            <a:r>
              <a:rPr lang="en-US" dirty="0" err="1" smtClean="0"/>
              <a:t>Lasserre</a:t>
            </a:r>
            <a:r>
              <a:rPr lang="en-US" dirty="0" smtClean="0"/>
              <a:t> hierarchy)</a:t>
            </a:r>
          </a:p>
          <a:p>
            <a:pPr lvl="1"/>
            <a:r>
              <a:rPr lang="en-US" dirty="0" smtClean="0"/>
              <a:t>QC relaxation (van </a:t>
            </a:r>
            <a:r>
              <a:rPr lang="en-US" dirty="0" err="1" smtClean="0"/>
              <a:t>Hentenryck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Strong SOCP (Sun)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</a:rPr>
              <a:t>Realtime</a:t>
            </a:r>
            <a:r>
              <a:rPr lang="en-US" dirty="0" smtClean="0">
                <a:solidFill>
                  <a:srgbClr val="0000FF"/>
                </a:solidFill>
              </a:rPr>
              <a:t> OPF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Online algorithm, as opposed to offline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Also tracks time-varying OPF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89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1066800"/>
            <a:ext cx="6831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FF"/>
                </a:solidFill>
              </a:rPr>
              <a:t>Relaxations of AC OPF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dealing with </a:t>
            </a:r>
            <a:r>
              <a:rPr lang="en-US" sz="2000" dirty="0" err="1" smtClean="0">
                <a:solidFill>
                  <a:srgbClr val="0000FF"/>
                </a:solidFill>
              </a:rPr>
              <a:t>nonconvexity</a:t>
            </a:r>
            <a:endParaRPr lang="en-US" sz="2000" dirty="0" smtClean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00" y="5904960"/>
            <a:ext cx="4249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 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Low, Convex relaxation of OPF, 2014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http://</a:t>
            </a:r>
            <a:r>
              <a:rPr lang="en-US" dirty="0" err="1" smtClean="0">
                <a:solidFill>
                  <a:srgbClr val="0000FF"/>
                </a:solidFill>
              </a:rPr>
              <a:t>netlab.caltech.edu</a:t>
            </a:r>
            <a:endParaRPr lang="en-US" dirty="0" smtClean="0">
              <a:solidFill>
                <a:srgbClr val="000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19400"/>
            <a:ext cx="1141529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4952" r="12042"/>
          <a:stretch/>
        </p:blipFill>
        <p:spPr>
          <a:xfrm>
            <a:off x="4830979" y="2819400"/>
            <a:ext cx="1112621" cy="1524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57200" y="2819400"/>
            <a:ext cx="1347544" cy="1862554"/>
            <a:chOff x="304800" y="2819400"/>
            <a:chExt cx="1347544" cy="18625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20580" r="17099"/>
            <a:stretch/>
          </p:blipFill>
          <p:spPr>
            <a:xfrm>
              <a:off x="381000" y="2819400"/>
              <a:ext cx="1135098" cy="1524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4800" y="4343400"/>
              <a:ext cx="13475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Bose (UIUC)</a:t>
              </a:r>
              <a:endParaRPr lang="en-US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30400" y="2819400"/>
            <a:ext cx="1117600" cy="1862554"/>
            <a:chOff x="1905000" y="2819400"/>
            <a:chExt cx="1117600" cy="18625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5000" y="2819400"/>
              <a:ext cx="1117600" cy="1524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057400" y="4343400"/>
              <a:ext cx="8918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Chandy</a:t>
              </a:r>
              <a:endParaRPr lang="en-US" sz="16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22236" y="2819400"/>
            <a:ext cx="1678364" cy="1862554"/>
            <a:chOff x="3184141" y="2819400"/>
            <a:chExt cx="1678364" cy="18625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10841" r="6544"/>
            <a:stretch/>
          </p:blipFill>
          <p:spPr>
            <a:xfrm>
              <a:off x="3429000" y="2819400"/>
              <a:ext cx="1135098" cy="1524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184141" y="4343400"/>
              <a:ext cx="1678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Farivar</a:t>
              </a:r>
              <a:r>
                <a:rPr lang="en-US" sz="1600" dirty="0" smtClean="0"/>
                <a:t> (Google)</a:t>
              </a:r>
              <a:endParaRPr lang="en-US" sz="16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839054" y="4343400"/>
            <a:ext cx="102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Gan</a:t>
            </a:r>
            <a:r>
              <a:rPr lang="en-US" sz="1600" dirty="0" smtClean="0"/>
              <a:t> (FB)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051427" y="4343400"/>
            <a:ext cx="1416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Lavaei</a:t>
            </a:r>
            <a:r>
              <a:rPr lang="en-US" sz="1600" dirty="0" smtClean="0"/>
              <a:t> (UCB)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648200" y="4964668"/>
            <a:ext cx="413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</a:t>
            </a:r>
            <a:r>
              <a:rPr lang="en-US" b="1" dirty="0" smtClean="0"/>
              <a:t>any others at &amp; </a:t>
            </a:r>
            <a:r>
              <a:rPr lang="en-US" b="1" dirty="0" smtClean="0">
                <a:solidFill>
                  <a:srgbClr val="0000FF"/>
                </a:solidFill>
              </a:rPr>
              <a:t>outside</a:t>
            </a:r>
            <a:r>
              <a:rPr lang="en-US" b="1" dirty="0" smtClean="0"/>
              <a:t> Caltech …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7486240" y="2819400"/>
            <a:ext cx="1267795" cy="1862554"/>
            <a:chOff x="4635796" y="4919246"/>
            <a:chExt cx="1267795" cy="18625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4391" y="4919246"/>
              <a:ext cx="1143000" cy="1524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635796" y="6443246"/>
              <a:ext cx="12677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Li (Harvard)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137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895910"/>
              </p:ext>
            </p:extLst>
          </p:nvPr>
        </p:nvGraphicFramePr>
        <p:xfrm>
          <a:off x="869950" y="4746625"/>
          <a:ext cx="6532563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54" name="Equation" r:id="rId4" imgW="2908300" imgH="711200" progId="Equation.3">
                  <p:embed/>
                </p:oleObj>
              </mc:Choice>
              <mc:Fallback>
                <p:oleObj name="Equation" r:id="rId4" imgW="2908300" imgH="71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4746625"/>
                        <a:ext cx="6532563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38200" y="4034135"/>
            <a:ext cx="290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Equivalent problem: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feasible sets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222905" y="6013559"/>
            <a:ext cx="3844895" cy="830997"/>
            <a:chOff x="5105400" y="6013559"/>
            <a:chExt cx="3844895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6013559"/>
              <a:ext cx="30828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</a:rPr>
                <a:t>c</a:t>
              </a:r>
              <a:r>
                <a:rPr lang="en-US" sz="2400" dirty="0" smtClean="0">
                  <a:solidFill>
                    <a:srgbClr val="0000FF"/>
                  </a:solidFill>
                </a:rPr>
                <a:t>onvex in W</a:t>
              </a:r>
            </a:p>
            <a:p>
              <a:r>
                <a:rPr lang="en-US" sz="2400" dirty="0">
                  <a:solidFill>
                    <a:srgbClr val="0000FF"/>
                  </a:solidFill>
                </a:rPr>
                <a:t>e</a:t>
              </a:r>
              <a:r>
                <a:rPr lang="en-US" sz="2400" dirty="0" smtClean="0">
                  <a:solidFill>
                    <a:srgbClr val="0000FF"/>
                  </a:solidFill>
                </a:rPr>
                <a:t>xcept this constraint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5105400" y="6400800"/>
              <a:ext cx="762000" cy="228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438400" y="2819400"/>
            <a:ext cx="5495641" cy="3124200"/>
            <a:chOff x="2438400" y="2819400"/>
            <a:chExt cx="5495641" cy="3124200"/>
          </a:xfrm>
        </p:grpSpPr>
        <p:sp>
          <p:nvSpPr>
            <p:cNvPr id="3" name="TextBox 2"/>
            <p:cNvSpPr txBox="1"/>
            <p:nvPr/>
          </p:nvSpPr>
          <p:spPr>
            <a:xfrm>
              <a:off x="5867400" y="3505200"/>
              <a:ext cx="20666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0000FF"/>
                  </a:solidFill>
                </a:defRPr>
              </a:lvl1pPr>
            </a:lstStyle>
            <a:p>
              <a:r>
                <a:rPr lang="en-US" dirty="0" smtClean="0"/>
                <a:t>quadratic </a:t>
              </a:r>
              <a:r>
                <a:rPr lang="en-US" dirty="0"/>
                <a:t>in V</a:t>
              </a:r>
            </a:p>
            <a:p>
              <a:r>
                <a:rPr lang="en-US" dirty="0" smtClean="0"/>
                <a:t>linear </a:t>
              </a:r>
              <a:r>
                <a:rPr lang="en-US" dirty="0"/>
                <a:t>in W 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4495800" y="2819400"/>
              <a:ext cx="1371600" cy="914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>
              <a:off x="4419600" y="4191000"/>
              <a:ext cx="1447800" cy="990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" name="Rounded Rectangle 3"/>
            <p:cNvSpPr/>
            <p:nvPr/>
          </p:nvSpPr>
          <p:spPr bwMode="auto">
            <a:xfrm>
              <a:off x="2438400" y="5257800"/>
              <a:ext cx="4953000" cy="685800"/>
            </a:xfrm>
            <a:prstGeom prst="round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" name="Rounded Rectangle 16"/>
          <p:cNvSpPr/>
          <p:nvPr/>
        </p:nvSpPr>
        <p:spPr bwMode="auto">
          <a:xfrm>
            <a:off x="3352800" y="2133600"/>
            <a:ext cx="18288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7589512"/>
              </p:ext>
            </p:extLst>
          </p:nvPr>
        </p:nvGraphicFramePr>
        <p:xfrm>
          <a:off x="914400" y="1447800"/>
          <a:ext cx="8128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55" name="Equation" r:id="rId6" imgW="3390900" imgH="533400" progId="Equation.3">
                  <p:embed/>
                </p:oleObj>
              </mc:Choice>
              <mc:Fallback>
                <p:oleObj name="Equation" r:id="rId6" imgW="3390900" imgH="533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81280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25"/>
          <p:cNvSpPr/>
          <p:nvPr/>
        </p:nvSpPr>
        <p:spPr>
          <a:xfrm>
            <a:off x="7543800" y="304800"/>
            <a:ext cx="1295400" cy="1524000"/>
          </a:xfrm>
          <a:prstGeom prst="ellipse">
            <a:avLst/>
          </a:prstGeom>
          <a:solidFill>
            <a:srgbClr val="9BBB59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7-Point Star 26"/>
          <p:cNvSpPr/>
          <p:nvPr/>
        </p:nvSpPr>
        <p:spPr>
          <a:xfrm>
            <a:off x="7543800" y="533400"/>
            <a:ext cx="1290416" cy="9906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882909"/>
              </p:ext>
            </p:extLst>
          </p:nvPr>
        </p:nvGraphicFramePr>
        <p:xfrm>
          <a:off x="7970838" y="871538"/>
          <a:ext cx="415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56" name="Equation" r:id="rId8" imgW="165100" imgH="177800" progId="Equation.3">
                  <p:embed/>
                </p:oleObj>
              </mc:Choice>
              <mc:Fallback>
                <p:oleObj name="Equation" r:id="rId8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70838" y="871538"/>
                        <a:ext cx="4159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val 28"/>
          <p:cNvSpPr/>
          <p:nvPr/>
        </p:nvSpPr>
        <p:spPr bwMode="auto">
          <a:xfrm>
            <a:off x="7467600" y="11430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8077200" y="16002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97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228600"/>
            <a:ext cx="8077200" cy="838200"/>
          </a:xfrm>
          <a:prstGeom prst="rect">
            <a:avLst/>
          </a:prstGeom>
        </p:spPr>
        <p:txBody>
          <a:bodyPr lIns="91436" tIns="45716" rIns="91436" bIns="45716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smtClean="0">
                <a:latin typeface="Verdana"/>
              </a:rPr>
              <a:t>World energy stats (2011)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14774"/>
              </p:ext>
            </p:extLst>
          </p:nvPr>
        </p:nvGraphicFramePr>
        <p:xfrm>
          <a:off x="1524002" y="3886200"/>
          <a:ext cx="6248398" cy="281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999"/>
                <a:gridCol w="2286000"/>
                <a:gridCol w="2057399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519 (quad BTU)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CO2 emission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2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17%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Japan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54%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58%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4163" y="4306669"/>
            <a:ext cx="1223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3366FF"/>
                </a:solidFill>
              </a:rPr>
              <a:t>top 5</a:t>
            </a:r>
          </a:p>
          <a:p>
            <a:pPr algn="r"/>
            <a:r>
              <a:rPr lang="en-US" b="1" dirty="0" smtClean="0">
                <a:solidFill>
                  <a:srgbClr val="3366FF"/>
                </a:solidFill>
              </a:rPr>
              <a:t>countries</a:t>
            </a:r>
            <a:endParaRPr lang="en-US" b="1" dirty="0">
              <a:solidFill>
                <a:srgbClr val="3366FF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767004"/>
              </p:ext>
            </p:extLst>
          </p:nvPr>
        </p:nvGraphicFramePr>
        <p:xfrm>
          <a:off x="1524002" y="1066800"/>
          <a:ext cx="426719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798"/>
                <a:gridCol w="2057400"/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519 quad BTU</a:t>
                      </a:r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petroleum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coal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gas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renewable (</a:t>
                      </a:r>
                      <a:r>
                        <a:rPr lang="en-US" dirty="0" err="1" smtClean="0"/>
                        <a:t>elec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nuclear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1447800" y="4800600"/>
            <a:ext cx="6400800" cy="381000"/>
          </a:xfrm>
          <a:prstGeom prst="rect">
            <a:avLst/>
          </a:prstGeom>
          <a:noFill/>
          <a:ln w="57150" cap="flat" cmpd="sng" algn="ctr">
            <a:solidFill>
              <a:srgbClr val="2678B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02717" y="6596390"/>
            <a:ext cx="941283" cy="2616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Source: EIA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111891"/>
              </p:ext>
            </p:extLst>
          </p:nvPr>
        </p:nvGraphicFramePr>
        <p:xfrm>
          <a:off x="990600" y="3048000"/>
          <a:ext cx="4325617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04" name="Equation" r:id="rId4" imgW="1435100" imgH="279400" progId="Equation.3">
                  <p:embed/>
                </p:oleObj>
              </mc:Choice>
              <mc:Fallback>
                <p:oleObj name="Equation" r:id="rId4" imgW="1435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3048000"/>
                        <a:ext cx="4325617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262140"/>
              </p:ext>
            </p:extLst>
          </p:nvPr>
        </p:nvGraphicFramePr>
        <p:xfrm>
          <a:off x="1006475" y="1752600"/>
          <a:ext cx="42513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05" name="Equation" r:id="rId6" imgW="1409700" imgH="266700" progId="Equation.3">
                  <p:embed/>
                </p:oleObj>
              </mc:Choice>
              <mc:Fallback>
                <p:oleObj name="Equation" r:id="rId6" imgW="1409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6475" y="1752600"/>
                        <a:ext cx="4251325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5017531"/>
            <a:ext cx="8153400" cy="849869"/>
            <a:chOff x="838200" y="4800600"/>
            <a:chExt cx="8153400" cy="849869"/>
          </a:xfrm>
        </p:grpSpPr>
        <p:sp>
          <p:nvSpPr>
            <p:cNvPr id="7" name="TextBox 6"/>
            <p:cNvSpPr txBox="1"/>
            <p:nvPr/>
          </p:nvSpPr>
          <p:spPr>
            <a:xfrm>
              <a:off x="838200" y="4819472"/>
              <a:ext cx="8153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 smtClean="0">
                  <a:solidFill>
                    <a:srgbClr val="0000FF"/>
                  </a:solidFill>
                </a:rPr>
                <a:t>If optimal solution      satisfies easily checkable conditions, then optimal solution      of OPF can be recovered  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2995822"/>
                </p:ext>
              </p:extLst>
            </p:nvPr>
          </p:nvGraphicFramePr>
          <p:xfrm>
            <a:off x="3352800" y="4800600"/>
            <a:ext cx="424850" cy="4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106" name="Equation" r:id="rId8" imgW="177800" imgH="203200" progId="Equation.3">
                    <p:embed/>
                  </p:oleObj>
                </mc:Choice>
                <mc:Fallback>
                  <p:oleObj name="Equation" r:id="rId8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352800" y="4800600"/>
                          <a:ext cx="424850" cy="458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8371130"/>
                </p:ext>
              </p:extLst>
            </p:nvPr>
          </p:nvGraphicFramePr>
          <p:xfrm>
            <a:off x="3810000" y="5180012"/>
            <a:ext cx="424850" cy="4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1107" name="Equation" r:id="rId10" imgW="177800" imgH="203200" progId="Equation.3">
                    <p:embed/>
                  </p:oleObj>
                </mc:Choice>
                <mc:Fallback>
                  <p:oleObj name="Equation" r:id="rId10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810000" y="5180012"/>
                          <a:ext cx="424850" cy="4587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24009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Equivalent relaxations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66800" y="848121"/>
            <a:ext cx="6705600" cy="3038079"/>
            <a:chOff x="1066800" y="848121"/>
            <a:chExt cx="6705600" cy="3038079"/>
          </a:xfrm>
        </p:grpSpPr>
        <p:grpSp>
          <p:nvGrpSpPr>
            <p:cNvPr id="32" name="Group 31"/>
            <p:cNvGrpSpPr/>
            <p:nvPr/>
          </p:nvGrpSpPr>
          <p:grpSpPr>
            <a:xfrm>
              <a:off x="3657600" y="1686321"/>
              <a:ext cx="1295400" cy="2141142"/>
              <a:chOff x="2133600" y="2590800"/>
              <a:chExt cx="1295400" cy="2141142"/>
            </a:xfrm>
          </p:grpSpPr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11701887"/>
                  </p:ext>
                </p:extLst>
              </p:nvPr>
            </p:nvGraphicFramePr>
            <p:xfrm>
              <a:off x="2454275" y="4225529"/>
              <a:ext cx="611188" cy="506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2180" name="Equation" r:id="rId4" imgW="254000" imgH="203200" progId="Equation.3">
                      <p:embed/>
                    </p:oleObj>
                  </mc:Choice>
                  <mc:Fallback>
                    <p:oleObj name="Equation" r:id="rId4" imgW="254000" imgH="203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54275" y="4225529"/>
                            <a:ext cx="611188" cy="50641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Oval 33"/>
              <p:cNvSpPr/>
              <p:nvPr/>
            </p:nvSpPr>
            <p:spPr>
              <a:xfrm>
                <a:off x="2133600" y="2590800"/>
                <a:ext cx="1295400" cy="1524000"/>
              </a:xfrm>
              <a:prstGeom prst="ellipse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477000" y="848121"/>
              <a:ext cx="1295400" cy="3038079"/>
              <a:chOff x="2133600" y="1752600"/>
              <a:chExt cx="1295400" cy="3038079"/>
            </a:xfrm>
          </p:grpSpPr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5782245"/>
                  </p:ext>
                </p:extLst>
              </p:nvPr>
            </p:nvGraphicFramePr>
            <p:xfrm>
              <a:off x="2438400" y="4189016"/>
              <a:ext cx="609600" cy="6016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42181" name="Equation" r:id="rId6" imgW="254000" imgH="241300" progId="Equation.3">
                      <p:embed/>
                    </p:oleObj>
                  </mc:Choice>
                  <mc:Fallback>
                    <p:oleObj name="Equation" r:id="rId6" imgW="2540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8400" y="4189016"/>
                            <a:ext cx="609600" cy="6016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Oval 17"/>
              <p:cNvSpPr/>
              <p:nvPr/>
            </p:nvSpPr>
            <p:spPr>
              <a:xfrm>
                <a:off x="2133600" y="1752600"/>
                <a:ext cx="1295400" cy="2352279"/>
              </a:xfrm>
              <a:prstGeom prst="ellipse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" name="7-Point Star 14"/>
            <p:cNvSpPr/>
            <p:nvPr/>
          </p:nvSpPr>
          <p:spPr>
            <a:xfrm>
              <a:off x="1066800" y="1838721"/>
              <a:ext cx="1143000" cy="1143000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7-Point Star 16"/>
            <p:cNvSpPr/>
            <p:nvPr/>
          </p:nvSpPr>
          <p:spPr>
            <a:xfrm>
              <a:off x="6553200" y="1838721"/>
              <a:ext cx="1143000" cy="1143000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7-Point Star 19"/>
            <p:cNvSpPr/>
            <p:nvPr/>
          </p:nvSpPr>
          <p:spPr>
            <a:xfrm>
              <a:off x="3733800" y="1838721"/>
              <a:ext cx="1143000" cy="1143000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6794006"/>
                </p:ext>
              </p:extLst>
            </p:nvPr>
          </p:nvGraphicFramePr>
          <p:xfrm>
            <a:off x="1447800" y="2219721"/>
            <a:ext cx="3302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82" name="Equation" r:id="rId8" imgW="165100" imgH="177800" progId="Equation.3">
                    <p:embed/>
                  </p:oleObj>
                </mc:Choice>
                <mc:Fallback>
                  <p:oleObj name="Equation" r:id="rId8" imgW="1651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2219721"/>
                          <a:ext cx="330200" cy="4064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5204555"/>
                </p:ext>
              </p:extLst>
            </p:nvPr>
          </p:nvGraphicFramePr>
          <p:xfrm>
            <a:off x="4089400" y="2262188"/>
            <a:ext cx="406400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83" name="Equation" r:id="rId10" imgW="203200" imgH="177800" progId="Equation.3">
                    <p:embed/>
                  </p:oleObj>
                </mc:Choice>
                <mc:Fallback>
                  <p:oleObj name="Equation" r:id="rId10" imgW="203200" imgH="177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9400" y="2262188"/>
                          <a:ext cx="406400" cy="4064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3284608"/>
                </p:ext>
              </p:extLst>
            </p:nvPr>
          </p:nvGraphicFramePr>
          <p:xfrm>
            <a:off x="6883400" y="2219721"/>
            <a:ext cx="508000" cy="493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184" name="Equation" r:id="rId12" imgW="254000" imgH="215900" progId="Equation.3">
                    <p:embed/>
                  </p:oleObj>
                </mc:Choice>
                <mc:Fallback>
                  <p:oleObj name="Equation" r:id="rId12" imgW="254000" imgH="215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83400" y="2219721"/>
                          <a:ext cx="508000" cy="493713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eft-Right Arrow 37"/>
            <p:cNvSpPr/>
            <p:nvPr/>
          </p:nvSpPr>
          <p:spPr bwMode="auto">
            <a:xfrm>
              <a:off x="2514600" y="2362200"/>
              <a:ext cx="838200" cy="152400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Left-Right Arrow 39"/>
            <p:cNvSpPr/>
            <p:nvPr/>
          </p:nvSpPr>
          <p:spPr bwMode="auto">
            <a:xfrm>
              <a:off x="5334000" y="2362200"/>
              <a:ext cx="838200" cy="152400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Left-Right Arrow 40"/>
            <p:cNvSpPr/>
            <p:nvPr/>
          </p:nvSpPr>
          <p:spPr bwMode="auto">
            <a:xfrm>
              <a:off x="5334000" y="3505200"/>
              <a:ext cx="838200" cy="152400"/>
            </a:xfrm>
            <a:prstGeom prst="leftRight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371600" y="6324600"/>
            <a:ext cx="5840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For radial networks: always solve SOCP !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762000" y="4038600"/>
            <a:ext cx="8229600" cy="205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Radial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dirty="0" smtClean="0"/>
              <a:t>: SOCP is equivalent to SDP (          )</a:t>
            </a:r>
          </a:p>
          <a:p>
            <a:pPr lvl="1"/>
            <a:r>
              <a:rPr lang="en-US" dirty="0" smtClean="0"/>
              <a:t>Mesh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dirty="0" smtClean="0"/>
              <a:t>: SOCP is strictly coarser than SDP</a:t>
            </a:r>
            <a:endParaRPr lang="en-US" dirty="0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759173"/>
              </p:ext>
            </p:extLst>
          </p:nvPr>
        </p:nvGraphicFramePr>
        <p:xfrm>
          <a:off x="7543800" y="4724400"/>
          <a:ext cx="114625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185" name="Equation" r:id="rId14" imgW="901700" imgH="241300" progId="Equation.3">
                  <p:embed/>
                </p:oleObj>
              </mc:Choice>
              <mc:Fallback>
                <p:oleObj name="Equation" r:id="rId14" imgW="901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43800" y="4724400"/>
                        <a:ext cx="1146253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964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Exact relaxation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8229600" cy="205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 smtClean="0">
                <a:solidFill>
                  <a:srgbClr val="0000FF"/>
                </a:solidFill>
              </a:rPr>
              <a:t>radial</a:t>
            </a:r>
            <a:r>
              <a:rPr lang="en-US" dirty="0" smtClean="0"/>
              <a:t> networks, </a:t>
            </a:r>
            <a:r>
              <a:rPr lang="en-US" dirty="0" smtClean="0">
                <a:solidFill>
                  <a:srgbClr val="0000FF"/>
                </a:solidFill>
              </a:rPr>
              <a:t>sufficient</a:t>
            </a:r>
            <a:r>
              <a:rPr lang="en-US" dirty="0" smtClean="0"/>
              <a:t> conditions on</a:t>
            </a:r>
          </a:p>
          <a:p>
            <a:pPr lvl="1"/>
            <a:r>
              <a:rPr lang="en-US" dirty="0" smtClean="0"/>
              <a:t>power injections bounds, or 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oltage upper bounds, or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hase angle bounds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0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Exact relaxation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8229600" cy="205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For </a:t>
            </a:r>
            <a:r>
              <a:rPr lang="en-US" sz="2400" dirty="0" smtClean="0">
                <a:solidFill>
                  <a:srgbClr val="0000FF"/>
                </a:solidFill>
              </a:rPr>
              <a:t>radial</a:t>
            </a:r>
            <a:r>
              <a:rPr lang="en-US" sz="2400" dirty="0" smtClean="0"/>
              <a:t> networks, </a:t>
            </a:r>
            <a:r>
              <a:rPr lang="en-US" sz="2400" dirty="0" smtClean="0">
                <a:solidFill>
                  <a:srgbClr val="0000FF"/>
                </a:solidFill>
              </a:rPr>
              <a:t>sufficient</a:t>
            </a:r>
            <a:r>
              <a:rPr lang="en-US" sz="2400" dirty="0" smtClean="0"/>
              <a:t> conditions on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power injections bounds</a:t>
            </a:r>
            <a:r>
              <a:rPr lang="en-US" sz="2000" dirty="0" smtClean="0">
                <a:solidFill>
                  <a:srgbClr val="000000"/>
                </a:solidFill>
              </a:rPr>
              <a:t>, </a:t>
            </a:r>
            <a:r>
              <a:rPr lang="en-US" sz="2000" dirty="0" smtClean="0"/>
              <a:t>or </a:t>
            </a:r>
          </a:p>
          <a:p>
            <a:pPr lvl="1"/>
            <a:r>
              <a:rPr lang="en-US" sz="2000" dirty="0"/>
              <a:t>v</a:t>
            </a:r>
            <a:r>
              <a:rPr lang="en-US" sz="2000" dirty="0" smtClean="0"/>
              <a:t>oltage upper bounds, or</a:t>
            </a:r>
          </a:p>
          <a:p>
            <a:pPr lvl="1"/>
            <a:r>
              <a:rPr lang="en-US" sz="2000" dirty="0"/>
              <a:t>p</a:t>
            </a:r>
            <a:r>
              <a:rPr lang="en-US" sz="2000" dirty="0" smtClean="0"/>
              <a:t>hase angle bounds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738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Exact relaxation</a:t>
            </a:r>
            <a:endParaRPr lang="en-US" sz="36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838200" y="3657600"/>
            <a:ext cx="5181600" cy="1828800"/>
            <a:chOff x="838200" y="3733800"/>
            <a:chExt cx="5181600" cy="18288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652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raph of QCQP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57711584"/>
                </p:ext>
              </p:extLst>
            </p:nvPr>
          </p:nvGraphicFramePr>
          <p:xfrm>
            <a:off x="1190625" y="4324350"/>
            <a:ext cx="4829175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52" name="Equation" r:id="rId4" imgW="2184400" imgH="520700" progId="Equation.3">
                    <p:embed/>
                  </p:oleObj>
                </mc:Choice>
                <mc:Fallback>
                  <p:oleObj name="Equation" r:id="rId4" imgW="2184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0625" y="4324350"/>
                          <a:ext cx="4829175" cy="1238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38200" y="5648980"/>
            <a:ext cx="2935288" cy="1132820"/>
            <a:chOff x="838200" y="5648980"/>
            <a:chExt cx="2935288" cy="1132820"/>
          </a:xfrm>
        </p:grpSpPr>
        <p:sp>
          <p:nvSpPr>
            <p:cNvPr id="10" name="TextBox 9"/>
            <p:cNvSpPr txBox="1"/>
            <p:nvPr/>
          </p:nvSpPr>
          <p:spPr>
            <a:xfrm>
              <a:off x="838200" y="5648980"/>
              <a:ext cx="2752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QCQP over tree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62055417"/>
                </p:ext>
              </p:extLst>
            </p:nvPr>
          </p:nvGraphicFramePr>
          <p:xfrm>
            <a:off x="1219200" y="6208713"/>
            <a:ext cx="255428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53" name="Equation" r:id="rId6" imgW="1155700" imgH="241300" progId="Equation.3">
                    <p:embed/>
                  </p:oleObj>
                </mc:Choice>
                <mc:Fallback>
                  <p:oleObj name="Equation" r:id="rId6" imgW="11557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9200" y="6208713"/>
                          <a:ext cx="2554288" cy="573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6712853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54" name="Equation" r:id="rId8" imgW="457200" imgH="241300" progId="Equation.3">
                  <p:embed/>
                </p:oleObj>
              </mc:Choice>
              <mc:Fallback>
                <p:oleObj name="Equation" r:id="rId8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866930"/>
              </p:ext>
            </p:extLst>
          </p:nvPr>
        </p:nvGraphicFramePr>
        <p:xfrm>
          <a:off x="1143000" y="1673225"/>
          <a:ext cx="5856287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55" name="Equation" r:id="rId10" imgW="2540000" imgH="838200" progId="Equation.3">
                  <p:embed/>
                </p:oleObj>
              </mc:Choice>
              <mc:Fallback>
                <p:oleObj name="Equation" r:id="rId10" imgW="2540000" imgH="838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73225"/>
                        <a:ext cx="5856287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3453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Exact relaxation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2346334"/>
              </p:ext>
            </p:extLst>
          </p:nvPr>
        </p:nvGraphicFramePr>
        <p:xfrm>
          <a:off x="1143000" y="1673225"/>
          <a:ext cx="5856287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202" name="Equation" r:id="rId4" imgW="2540000" imgH="838200" progId="Equation.3">
                  <p:embed/>
                </p:oleObj>
              </mc:Choice>
              <mc:Fallback>
                <p:oleObj name="Equation" r:id="rId4" imgW="2540000" imgH="838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73225"/>
                        <a:ext cx="5856287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3657600"/>
            <a:ext cx="7143750" cy="1219200"/>
            <a:chOff x="838200" y="3733800"/>
            <a:chExt cx="7143750" cy="12192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340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Key condition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59903567"/>
                </p:ext>
              </p:extLst>
            </p:nvPr>
          </p:nvGraphicFramePr>
          <p:xfrm>
            <a:off x="1100138" y="4197350"/>
            <a:ext cx="6881812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203" name="Equation" r:id="rId6" imgW="3111500" imgH="317500" progId="Equation.3">
                    <p:embed/>
                  </p:oleObj>
                </mc:Choice>
                <mc:Fallback>
                  <p:oleObj name="Equation" r:id="rId6" imgW="3111500" imgH="3175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138" y="4197350"/>
                          <a:ext cx="6881812" cy="755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3496696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204" name="Equation" r:id="rId8" imgW="457200" imgH="241300" progId="Equation.3">
                  <p:embed/>
                </p:oleObj>
              </mc:Choice>
              <mc:Fallback>
                <p:oleObj name="Equation" r:id="rId8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8200" y="5257800"/>
            <a:ext cx="5393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       </a:t>
            </a:r>
            <a:r>
              <a:rPr lang="en-US" sz="2800" dirty="0" smtClean="0">
                <a:solidFill>
                  <a:srgbClr val="000000"/>
                </a:solidFill>
              </a:rPr>
              <a:t>SOCP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relaxation is exact for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     QCQP over tree 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324600" y="76200"/>
            <a:ext cx="2858315" cy="2722983"/>
            <a:chOff x="3124200" y="1637446"/>
            <a:chExt cx="3086915" cy="3027783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4219920"/>
                </p:ext>
              </p:extLst>
            </p:nvPr>
          </p:nvGraphicFramePr>
          <p:xfrm>
            <a:off x="5715001" y="3200400"/>
            <a:ext cx="496114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205" name="Equation" r:id="rId10" imgW="215900" imgH="165100" progId="Equation.3">
                    <p:embed/>
                  </p:oleObj>
                </mc:Choice>
                <mc:Fallback>
                  <p:oleObj name="Equation" r:id="rId10" imgW="215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15001" y="3200400"/>
                          <a:ext cx="496114" cy="395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6680719"/>
                </p:ext>
              </p:extLst>
            </p:nvPr>
          </p:nvGraphicFramePr>
          <p:xfrm>
            <a:off x="4114800" y="1637446"/>
            <a:ext cx="533400" cy="392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206" name="Equation" r:id="rId12" imgW="215900" imgH="152400" progId="Equation.3">
                    <p:embed/>
                  </p:oleObj>
                </mc:Choice>
                <mc:Fallback>
                  <p:oleObj name="Equation" r:id="rId12" imgW="2159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14800" y="1637446"/>
                          <a:ext cx="533400" cy="3929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24"/>
            <p:cNvGrpSpPr/>
            <p:nvPr/>
          </p:nvGrpSpPr>
          <p:grpSpPr>
            <a:xfrm>
              <a:off x="3124200" y="2133600"/>
              <a:ext cx="2514600" cy="2531629"/>
              <a:chOff x="1295400" y="325138"/>
              <a:chExt cx="6813755" cy="635343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883973" y="1086034"/>
                <a:ext cx="5339507" cy="5136575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1295400" y="3576102"/>
                <a:ext cx="6813755" cy="81497"/>
              </a:xfrm>
              <a:prstGeom prst="straightConnector1">
                <a:avLst/>
              </a:prstGeom>
              <a:ln w="38100" cmpd="sng">
                <a:solidFill>
                  <a:srgbClr val="00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>
                <a:off x="4553787" y="325138"/>
                <a:ext cx="45252" cy="6300496"/>
              </a:xfrm>
              <a:prstGeom prst="straightConnector1">
                <a:avLst/>
              </a:prstGeom>
              <a:ln w="38100" cmpd="sng">
                <a:solidFill>
                  <a:srgbClr val="000000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3731170" y="1086034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3731170" y="516371"/>
                <a:ext cx="1691387" cy="6162198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5160198" y="1086034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775107" y="6015934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905790" y="2785749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883973" y="4302998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6934200" y="63347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00FF"/>
                </a:solidFill>
              </a:rPr>
              <a:t>Bose et al 2012, 2014</a:t>
            </a:r>
          </a:p>
          <a:p>
            <a:pPr algn="r"/>
            <a:r>
              <a:rPr lang="en-US" sz="1400" dirty="0" err="1" smtClean="0">
                <a:solidFill>
                  <a:srgbClr val="0000FF"/>
                </a:solidFill>
              </a:rPr>
              <a:t>Sojoudi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400" dirty="0" err="1" smtClean="0">
                <a:solidFill>
                  <a:srgbClr val="0000FF"/>
                </a:solidFill>
              </a:rPr>
              <a:t>Lavaei</a:t>
            </a:r>
            <a:r>
              <a:rPr lang="en-US" sz="1400" dirty="0" smtClean="0">
                <a:solidFill>
                  <a:srgbClr val="0000FF"/>
                </a:solidFill>
              </a:rPr>
              <a:t> 2013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534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 on OPF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66" y="990600"/>
            <a:ext cx="6146633" cy="464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6073914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Not both lower &amp; upper bounds on real &amp; reactive powers at both ends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of a line can be finite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904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16559"/>
            <a:ext cx="4359606" cy="3517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724400" y="1592759"/>
            <a:ext cx="4419600" cy="3886200"/>
            <a:chOff x="4724400" y="1066800"/>
            <a:chExt cx="4419600" cy="3886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0" y="1066800"/>
              <a:ext cx="4350855" cy="38862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5029200" y="4495800"/>
              <a:ext cx="41148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5800" y="5181600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power flow</a:t>
            </a:r>
          </a:p>
          <a:p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olution </a:t>
            </a:r>
            <a:r>
              <a:rPr lang="en-US" sz="2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24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2057400" y="3802559"/>
            <a:ext cx="1066800" cy="15314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3429000" y="2888159"/>
            <a:ext cx="3048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3276600" y="2278559"/>
            <a:ext cx="100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SDP </a:t>
            </a:r>
            <a:r>
              <a:rPr lang="en-US" sz="2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24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>
            <a:off x="1981200" y="2202359"/>
            <a:ext cx="6096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2514600" y="1821359"/>
            <a:ext cx="1188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SOCP </a:t>
            </a:r>
            <a:r>
              <a:rPr lang="en-US" sz="2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24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2600" y="1143000"/>
            <a:ext cx="137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Power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71231" y="1143000"/>
            <a:ext cx="18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Reactive Power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43200" y="5257800"/>
            <a:ext cx="586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Relaxation is exact if </a:t>
            </a:r>
            <a:r>
              <a:rPr lang="en-US" sz="2400" b="1" dirty="0" smtClean="0">
                <a:latin typeface="Times New Roman"/>
                <a:cs typeface="Times New Roman"/>
              </a:rPr>
              <a:t>X </a:t>
            </a:r>
            <a:r>
              <a:rPr lang="en-US" sz="2000" dirty="0" smtClean="0"/>
              <a:t>and </a:t>
            </a:r>
            <a:r>
              <a:rPr lang="en-US" sz="2400" b="1" dirty="0" smtClean="0">
                <a:latin typeface="Times New Roman"/>
                <a:cs typeface="Times New Roman"/>
              </a:rPr>
              <a:t>Y </a:t>
            </a:r>
            <a:r>
              <a:rPr lang="en-US" sz="2400" dirty="0" smtClean="0"/>
              <a:t>have same </a:t>
            </a:r>
            <a:r>
              <a:rPr lang="en-US" sz="2000" dirty="0" smtClean="0"/>
              <a:t>Pareto front</a:t>
            </a:r>
            <a:endParaRPr lang="en-US" sz="2000" b="1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SOCP is faster but coarser than SDP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6550223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sz="1400" dirty="0" smtClean="0">
                <a:solidFill>
                  <a:srgbClr val="0000FF"/>
                </a:solidFill>
              </a:rPr>
              <a:t>Bose, Low, </a:t>
            </a:r>
            <a:r>
              <a:rPr lang="en-US" sz="1400" dirty="0" err="1" smtClean="0">
                <a:solidFill>
                  <a:srgbClr val="0000FF"/>
                </a:solidFill>
              </a:rPr>
              <a:t>Teeraratkul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400" dirty="0" err="1" smtClean="0">
                <a:solidFill>
                  <a:srgbClr val="0000FF"/>
                </a:solidFill>
              </a:rPr>
              <a:t>Hassibi</a:t>
            </a:r>
            <a:r>
              <a:rPr lang="en-US" sz="1400" dirty="0" smtClean="0">
                <a:solidFill>
                  <a:srgbClr val="0000FF"/>
                </a:solidFill>
              </a:rPr>
              <a:t> TAC 2015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44432" y="1090575"/>
            <a:ext cx="8847168" cy="4472025"/>
            <a:chOff x="144432" y="1142999"/>
            <a:chExt cx="8847168" cy="4472025"/>
          </a:xfrm>
        </p:grpSpPr>
        <p:grpSp>
          <p:nvGrpSpPr>
            <p:cNvPr id="9" name="Group 8"/>
            <p:cNvGrpSpPr/>
            <p:nvPr/>
          </p:nvGrpSpPr>
          <p:grpSpPr>
            <a:xfrm>
              <a:off x="228600" y="1142999"/>
              <a:ext cx="8534400" cy="4472025"/>
              <a:chOff x="228600" y="1142999"/>
              <a:chExt cx="8534400" cy="447202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8600" y="1142999"/>
                <a:ext cx="8534400" cy="4472025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 bwMode="auto">
              <a:xfrm>
                <a:off x="228600" y="1143000"/>
                <a:ext cx="8534400" cy="15240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44"/>
                <a:endParaRPr 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791200" y="1905000"/>
              <a:ext cx="1371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atin typeface="Calibri"/>
                </a:rPr>
                <a:t>SDP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atin typeface="Calibri"/>
                </a:rPr>
                <a:t>cost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0400" y="1905000"/>
              <a:ext cx="1981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latin typeface="Calibri"/>
                </a:rPr>
                <a:t>MATPOWER cost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432" y="1905000"/>
              <a:ext cx="14676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IEEE test </a:t>
              </a:r>
            </a:p>
            <a:p>
              <a:pPr algn="ctr"/>
              <a:r>
                <a:rPr lang="en-US" sz="2400" dirty="0"/>
                <a:t>systems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600200" y="2971800"/>
              <a:ext cx="1524000" cy="2438400"/>
              <a:chOff x="1600200" y="2971800"/>
              <a:chExt cx="1524000" cy="2438400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1600200" y="2971800"/>
                <a:ext cx="1524000" cy="3810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44"/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1600200" y="5029200"/>
                <a:ext cx="1524000" cy="3810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44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1600200" y="3505200"/>
                <a:ext cx="1524000" cy="12954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44"/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876800" y="2971800"/>
              <a:ext cx="990600" cy="2438400"/>
              <a:chOff x="1600200" y="2971800"/>
              <a:chExt cx="1524000" cy="2438400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1600200" y="2971800"/>
                <a:ext cx="1524000" cy="3810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44"/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1600200" y="5029200"/>
                <a:ext cx="1524000" cy="3810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44"/>
                <a:endParaRPr lang="en-US" dirty="0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1600200" y="3505200"/>
                <a:ext cx="1524000" cy="12954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344"/>
                <a:endParaRPr lang="en-US" dirty="0"/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191000" y="5943602"/>
            <a:ext cx="4831988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12.4% lower cost than solution from nonlinear solver MATPOWER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benefits</a:t>
            </a:r>
            <a:endParaRPr lang="en-US" dirty="0"/>
          </a:p>
        </p:txBody>
      </p:sp>
      <p:sp>
        <p:nvSpPr>
          <p:cNvPr id="5" name="Left Brace 4"/>
          <p:cNvSpPr/>
          <p:nvPr/>
        </p:nvSpPr>
        <p:spPr bwMode="auto">
          <a:xfrm rot="16200000">
            <a:off x="7124700" y="4457700"/>
            <a:ext cx="304800" cy="2514600"/>
          </a:xfrm>
          <a:prstGeom prst="leftBrace">
            <a:avLst>
              <a:gd name="adj1" fmla="val 78952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3733800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" y="6336268"/>
            <a:ext cx="2971800" cy="369324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/>
            <a:r>
              <a:rPr lang="en-US" dirty="0" smtClean="0"/>
              <a:t>[</a:t>
            </a:r>
            <a:r>
              <a:rPr lang="en-US" dirty="0" err="1" smtClean="0"/>
              <a:t>Louca</a:t>
            </a:r>
            <a:r>
              <a:rPr lang="en-US" dirty="0" smtClean="0"/>
              <a:t>, Seiler, </a:t>
            </a:r>
            <a:r>
              <a:rPr lang="en-US" dirty="0" err="1" smtClean="0"/>
              <a:t>Bitar</a:t>
            </a:r>
            <a:r>
              <a:rPr lang="en-US" dirty="0" smtClean="0"/>
              <a:t> 2013]</a:t>
            </a:r>
          </a:p>
        </p:txBody>
      </p:sp>
    </p:spTree>
    <p:extLst>
      <p:ext uri="{BB962C8B-B14F-4D97-AF65-F5344CB8AC3E}">
        <p14:creationId xmlns:p14="http://schemas.microsoft.com/office/powerpoint/2010/main" val="40844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Potential benefits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743200" y="5029200"/>
            <a:ext cx="381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819400" y="5410200"/>
            <a:ext cx="4572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38200" y="1143000"/>
            <a:ext cx="8229600" cy="228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rgbClr val="CC0000"/>
              </a:buClr>
              <a:buFont typeface="Wingdings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Verdana"/>
                <a:ea typeface="宋体" pitchFamily="2" charset="-122"/>
              </a:rPr>
              <a:t>Case study on an SCE feeder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zh-CN" sz="1800" dirty="0" smtClean="0">
                <a:solidFill>
                  <a:srgbClr val="000000"/>
                </a:solidFill>
                <a:latin typeface="Verdana"/>
                <a:ea typeface="宋体" pitchFamily="2" charset="-122"/>
              </a:rPr>
              <a:t>Southern California</a:t>
            </a:r>
          </a:p>
          <a:p>
            <a:pPr lvl="1" eaLnBrk="1" hangingPunct="1">
              <a:buClr>
                <a:srgbClr val="CC0000"/>
              </a:buClr>
            </a:pPr>
            <a:r>
              <a:rPr lang="en-US" altLang="zh-CN" sz="1800" dirty="0" smtClean="0">
                <a:solidFill>
                  <a:srgbClr val="000000"/>
                </a:solidFill>
                <a:latin typeface="Verdana"/>
                <a:ea typeface="宋体" pitchFamily="2" charset="-122"/>
              </a:rPr>
              <a:t>1,400 residential houses, ~200 commercial buildings</a:t>
            </a:r>
            <a:endParaRPr lang="en-US" altLang="zh-CN" sz="1800" dirty="0">
              <a:solidFill>
                <a:srgbClr val="000000"/>
              </a:solidFill>
              <a:latin typeface="Verdana"/>
              <a:ea typeface="宋体" pitchFamily="2" charset="-122"/>
            </a:endParaRPr>
          </a:p>
          <a:p>
            <a:pPr lvl="1" eaLnBrk="1" hangingPunct="1">
              <a:buClr>
                <a:srgbClr val="CC0000"/>
              </a:buClr>
            </a:pPr>
            <a:r>
              <a:rPr lang="en-US" altLang="zh-CN" sz="1800" dirty="0" smtClean="0">
                <a:solidFill>
                  <a:srgbClr val="000000"/>
                </a:solidFill>
                <a:latin typeface="Verdana"/>
                <a:ea typeface="宋体" pitchFamily="2" charset="-122"/>
              </a:rPr>
              <a:t>Controllable loads: EV, pool pumps, HVAC, PV inverters</a:t>
            </a:r>
            <a:endParaRPr lang="en-US" altLang="zh-CN" sz="1800" dirty="0">
              <a:solidFill>
                <a:srgbClr val="000000"/>
              </a:solidFill>
              <a:latin typeface="Verdana"/>
              <a:ea typeface="宋体" pitchFamily="2" charset="-122"/>
            </a:endParaRPr>
          </a:p>
          <a:p>
            <a:pPr lvl="1" eaLnBrk="1" hangingPunct="1">
              <a:buClr>
                <a:srgbClr val="CC0000"/>
              </a:buClr>
            </a:pPr>
            <a:r>
              <a:rPr lang="en-US" altLang="zh-CN" sz="1800" dirty="0" smtClean="0">
                <a:solidFill>
                  <a:srgbClr val="000000"/>
                </a:solidFill>
                <a:latin typeface="Verdana"/>
                <a:ea typeface="宋体" pitchFamily="2" charset="-122"/>
              </a:rPr>
              <a:t>Formulated as an OPF problem, multiphase unbalanced radial network</a:t>
            </a:r>
            <a:endParaRPr lang="en-US" altLang="zh-CN" sz="1800" dirty="0">
              <a:solidFill>
                <a:srgbClr val="000000"/>
              </a:solidFill>
              <a:latin typeface="Verdana"/>
              <a:ea typeface="宋体" pitchFamily="2" charset="-122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01143" y="3657604"/>
            <a:ext cx="2392845" cy="2971799"/>
            <a:chOff x="7542212" y="4344386"/>
            <a:chExt cx="2827947" cy="251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2212" y="4572000"/>
              <a:ext cx="2827947" cy="228599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258302" y="4344386"/>
              <a:ext cx="1491293" cy="31238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optimized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5800" y="3733800"/>
            <a:ext cx="2356872" cy="2891876"/>
            <a:chOff x="1979612" y="4346272"/>
            <a:chExt cx="2830544" cy="247709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9612" y="4572000"/>
              <a:ext cx="2830544" cy="225136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894755" y="4346272"/>
              <a:ext cx="1331216" cy="31635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baseline</a:t>
              </a:r>
              <a:endParaRPr lang="en-US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00403" y="5562604"/>
            <a:ext cx="2853545" cy="646323"/>
          </a:xfrm>
          <a:prstGeom prst="rect">
            <a:avLst/>
          </a:prstGeom>
          <a:solidFill>
            <a:srgbClr val="FFFFFF"/>
          </a:solidFill>
        </p:spPr>
        <p:txBody>
          <a:bodyPr wrap="none" lIns="91436" tIns="45716" rIns="91436" bIns="45716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peak load reduction: 8%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energy cost reduction: 4%</a:t>
            </a:r>
          </a:p>
        </p:txBody>
      </p:sp>
    </p:spTree>
    <p:extLst>
      <p:ext uri="{BB962C8B-B14F-4D97-AF65-F5344CB8AC3E}">
        <p14:creationId xmlns:p14="http://schemas.microsoft.com/office/powerpoint/2010/main" val="2565493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91038"/>
            <a:ext cx="5220945" cy="48287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035" y="6530161"/>
            <a:ext cx="731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Source: USEPA, https://www3.epa.gov/</a:t>
            </a:r>
            <a:r>
              <a:rPr lang="en-US" sz="1400" dirty="0" err="1">
                <a:solidFill>
                  <a:srgbClr val="000000"/>
                </a:solidFill>
              </a:rPr>
              <a:t>climatechange</a:t>
            </a:r>
            <a:r>
              <a:rPr lang="en-US" sz="1400" dirty="0">
                <a:solidFill>
                  <a:srgbClr val="000000"/>
                </a:solidFill>
              </a:rPr>
              <a:t>/</a:t>
            </a:r>
            <a:r>
              <a:rPr lang="en-US" sz="1400" dirty="0" err="1">
                <a:solidFill>
                  <a:srgbClr val="000000"/>
                </a:solidFill>
              </a:rPr>
              <a:t>ghgemissions</a:t>
            </a:r>
            <a:r>
              <a:rPr lang="en-US" sz="1400" dirty="0">
                <a:solidFill>
                  <a:srgbClr val="000000"/>
                </a:solidFill>
              </a:rPr>
              <a:t>/sources/</a:t>
            </a:r>
            <a:r>
              <a:rPr lang="en-US" sz="1400" dirty="0" err="1">
                <a:solidFill>
                  <a:srgbClr val="000000"/>
                </a:solidFill>
              </a:rPr>
              <a:t>transportation.html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2286" y="5955268"/>
            <a:ext cx="4801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Total (2014) </a:t>
            </a:r>
            <a:r>
              <a:rPr lang="en-US" sz="1400" dirty="0">
                <a:solidFill>
                  <a:srgbClr val="000000"/>
                </a:solidFill>
              </a:rPr>
              <a:t>= 6,870 Million Metric Tons of CO2 equivalent 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38200" y="228600"/>
            <a:ext cx="8077200" cy="838200"/>
          </a:xfrm>
          <a:prstGeom prst="rect">
            <a:avLst/>
          </a:prstGeom>
        </p:spPr>
        <p:txBody>
          <a:bodyPr lIns="91436" tIns="45716" rIns="91436" bIns="45716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sz="3200" dirty="0" smtClean="0">
                <a:latin typeface="Verdana"/>
              </a:rPr>
              <a:t>US greenhouse gas emission 2014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8400" y="2286000"/>
            <a:ext cx="26941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Electricity generation</a:t>
            </a:r>
          </a:p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nd transportation are</a:t>
            </a:r>
          </a:p>
          <a:p>
            <a:r>
              <a:rPr lang="en-US" sz="2000" dirty="0">
                <a:solidFill>
                  <a:srgbClr val="0000FF"/>
                </a:solidFill>
              </a:rPr>
              <a:t>t</a:t>
            </a:r>
            <a:r>
              <a:rPr lang="en-US" sz="2000" dirty="0" smtClean="0">
                <a:solidFill>
                  <a:srgbClr val="0000FF"/>
                </a:solidFill>
              </a:rPr>
              <a:t>op-two GHG emitters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(56% total)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97483" y="3937337"/>
            <a:ext cx="26083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… and they consume</a:t>
            </a:r>
          </a:p>
          <a:p>
            <a:r>
              <a:rPr lang="en-US" sz="2000" dirty="0">
                <a:solidFill>
                  <a:srgbClr val="0000FF"/>
                </a:solidFill>
              </a:rPr>
              <a:t>t</a:t>
            </a:r>
            <a:r>
              <a:rPr lang="en-US" sz="2000" dirty="0" smtClean="0">
                <a:solidFill>
                  <a:srgbClr val="0000FF"/>
                </a:solidFill>
              </a:rPr>
              <a:t>he most energy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(66% total)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77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939" r="9189"/>
          <a:stretch/>
        </p:blipFill>
        <p:spPr>
          <a:xfrm>
            <a:off x="5622810" y="2819400"/>
            <a:ext cx="1126981" cy="14716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55935" y="4309646"/>
            <a:ext cx="2225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Dvijotham</a:t>
            </a:r>
            <a:r>
              <a:rPr lang="en-US" sz="1600" dirty="0" smtClean="0"/>
              <a:t> (</a:t>
            </a:r>
            <a:r>
              <a:rPr lang="en-US" sz="1600" dirty="0" err="1" smtClean="0"/>
              <a:t>DeepMind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1267361"/>
            <a:ext cx="6324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0000FF"/>
                </a:solidFill>
              </a:rPr>
              <a:t>Realtime</a:t>
            </a:r>
            <a:r>
              <a:rPr lang="en-US" sz="4000" dirty="0" smtClean="0">
                <a:solidFill>
                  <a:srgbClr val="0000FF"/>
                </a:solidFill>
              </a:rPr>
              <a:t> AC OPF</a:t>
            </a:r>
          </a:p>
          <a:p>
            <a:pPr algn="ctr"/>
            <a:r>
              <a:rPr lang="en-US" sz="2800" dirty="0">
                <a:solidFill>
                  <a:srgbClr val="0000FF"/>
                </a:solidFill>
              </a:rPr>
              <a:t>f</a:t>
            </a:r>
            <a:r>
              <a:rPr lang="en-US" sz="2800" dirty="0" smtClean="0">
                <a:solidFill>
                  <a:srgbClr val="0000FF"/>
                </a:solidFill>
              </a:rPr>
              <a:t>or tracking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4952" r="12042"/>
          <a:stretch/>
        </p:blipFill>
        <p:spPr>
          <a:xfrm>
            <a:off x="2209800" y="2785646"/>
            <a:ext cx="1112621" cy="15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48254" y="4309646"/>
            <a:ext cx="1028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Gan</a:t>
            </a:r>
            <a:r>
              <a:rPr lang="en-US" sz="1600" dirty="0" smtClean="0"/>
              <a:t> (FB)</a:t>
            </a:r>
            <a:endParaRPr lang="en-US" sz="1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10276" r="11194"/>
          <a:stretch/>
        </p:blipFill>
        <p:spPr>
          <a:xfrm>
            <a:off x="3806371" y="2861846"/>
            <a:ext cx="1136954" cy="1447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2960" y="4309646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Tang (Caltech)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6211669"/>
            <a:ext cx="3030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 algn="r"/>
            <a:r>
              <a:rPr lang="en-US" dirty="0" err="1" smtClean="0">
                <a:solidFill>
                  <a:srgbClr val="0000FF"/>
                </a:solidFill>
              </a:rPr>
              <a:t>Gan</a:t>
            </a:r>
            <a:r>
              <a:rPr lang="en-US" dirty="0" smtClean="0">
                <a:solidFill>
                  <a:srgbClr val="0000FF"/>
                </a:solidFill>
              </a:rPr>
              <a:t> &amp; L, JSAC 2016</a:t>
            </a:r>
          </a:p>
          <a:p>
            <a:pPr indent="-4764" algn="r"/>
            <a:r>
              <a:rPr lang="en-US" dirty="0" smtClean="0">
                <a:solidFill>
                  <a:srgbClr val="0000FF"/>
                </a:solidFill>
              </a:rPr>
              <a:t>Tang et al, TSG 2017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211669"/>
            <a:ext cx="4483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</a:t>
            </a:r>
            <a:r>
              <a:rPr lang="en-US" dirty="0" err="1" smtClean="0"/>
              <a:t>Dall’Anese</a:t>
            </a:r>
            <a:r>
              <a:rPr lang="en-US" dirty="0" smtClean="0"/>
              <a:t> et al, Bernstein et al, </a:t>
            </a:r>
          </a:p>
          <a:p>
            <a:r>
              <a:rPr lang="en-US" dirty="0" smtClean="0"/>
              <a:t>Hug &amp; </a:t>
            </a:r>
            <a:r>
              <a:rPr lang="en-US" dirty="0" err="1" smtClean="0"/>
              <a:t>Dorfler</a:t>
            </a:r>
            <a:r>
              <a:rPr lang="en-US" dirty="0" smtClean="0"/>
              <a:t> et al, Callaway et 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79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Motivations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Simplify OPF simulation/solution </a:t>
            </a:r>
            <a:r>
              <a:rPr lang="en-US" sz="1600" dirty="0" smtClean="0"/>
              <a:t> </a:t>
            </a:r>
            <a:endParaRPr lang="en-US" sz="1800" dirty="0" smtClean="0"/>
          </a:p>
          <a:p>
            <a:pPr lvl="1"/>
            <a:r>
              <a:rPr lang="en-US" sz="1800" dirty="0" smtClean="0"/>
              <a:t>Solving static OPF with simulator in the loop</a:t>
            </a:r>
          </a:p>
          <a:p>
            <a:pPr lvl="1"/>
            <a:r>
              <a:rPr lang="en-US" sz="1800" dirty="0" smtClean="0"/>
              <a:t>Avoid modifying </a:t>
            </a:r>
            <a:r>
              <a:rPr lang="en-US" sz="1800" dirty="0" err="1" smtClean="0"/>
              <a:t>GridLab</a:t>
            </a:r>
            <a:r>
              <a:rPr lang="en-US" sz="1800" dirty="0" smtClean="0"/>
              <a:t>-D during ARPA-E GENI (2012-15)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Deal with </a:t>
            </a:r>
            <a:r>
              <a:rPr lang="en-US" sz="2400" dirty="0" err="1" smtClean="0"/>
              <a:t>nonconvexity</a:t>
            </a:r>
            <a:r>
              <a:rPr lang="en-US" sz="2400" dirty="0" smtClean="0"/>
              <a:t> </a:t>
            </a:r>
            <a:endParaRPr lang="en-US" sz="1100" dirty="0" smtClean="0"/>
          </a:p>
          <a:p>
            <a:pPr lvl="1"/>
            <a:r>
              <a:rPr lang="en-US" sz="1800" dirty="0" smtClean="0"/>
              <a:t>Network computes power flow solutions in real time at scale for free</a:t>
            </a:r>
          </a:p>
          <a:p>
            <a:pPr lvl="1"/>
            <a:r>
              <a:rPr lang="en-US" sz="1800" dirty="0" smtClean="0"/>
              <a:t>Exploit it for our optimization/control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Track optimal solution of time-varying OPF</a:t>
            </a:r>
            <a:endParaRPr lang="en-US" sz="2000" dirty="0"/>
          </a:p>
          <a:p>
            <a:pPr lvl="1"/>
            <a:r>
              <a:rPr lang="en-US" sz="1800" dirty="0"/>
              <a:t>Uncertainty will continue to increase</a:t>
            </a:r>
          </a:p>
          <a:p>
            <a:pPr lvl="1"/>
            <a:r>
              <a:rPr lang="en-US" sz="1800" dirty="0" smtClean="0"/>
              <a:t>Real-time measurements increasingly become available on seconds timescale</a:t>
            </a:r>
          </a:p>
          <a:p>
            <a:pPr lvl="1"/>
            <a:r>
              <a:rPr lang="en-US" sz="1800" dirty="0" smtClean="0"/>
              <a:t>Must, and can, close the loop in the future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14303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Dealing with </a:t>
            </a:r>
            <a:r>
              <a:rPr lang="en-US" dirty="0" err="1" smtClean="0"/>
              <a:t>nonconvexity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82296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Linearization</a:t>
            </a:r>
          </a:p>
          <a:p>
            <a:pPr lvl="1"/>
            <a:r>
              <a:rPr lang="en-US" dirty="0" smtClean="0"/>
              <a:t>DC approximation</a:t>
            </a:r>
          </a:p>
          <a:p>
            <a:pPr marL="0" indent="0">
              <a:buNone/>
            </a:pPr>
            <a:r>
              <a:rPr lang="en-US" dirty="0" smtClean="0"/>
              <a:t>Convex relaxations</a:t>
            </a:r>
            <a:endParaRPr lang="en-US" dirty="0"/>
          </a:p>
          <a:p>
            <a:pPr lvl="1"/>
            <a:r>
              <a:rPr lang="en-US" dirty="0" err="1" smtClean="0"/>
              <a:t>Semidefinite</a:t>
            </a:r>
            <a:r>
              <a:rPr lang="en-US" dirty="0" smtClean="0"/>
              <a:t> relaxation (</a:t>
            </a:r>
            <a:r>
              <a:rPr lang="en-US" dirty="0" err="1" smtClean="0"/>
              <a:t>Lasserre</a:t>
            </a:r>
            <a:r>
              <a:rPr lang="en-US" dirty="0" smtClean="0"/>
              <a:t> hierarchy)</a:t>
            </a:r>
          </a:p>
          <a:p>
            <a:pPr lvl="1"/>
            <a:r>
              <a:rPr lang="en-US" dirty="0" smtClean="0"/>
              <a:t>QC relaxation (van </a:t>
            </a:r>
            <a:r>
              <a:rPr lang="en-US" dirty="0" err="1" smtClean="0"/>
              <a:t>Hentenryck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Strong SOCP (Sun)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FF"/>
                </a:solidFill>
              </a:rPr>
              <a:t>Realtime</a:t>
            </a:r>
            <a:r>
              <a:rPr lang="en-US" dirty="0" smtClean="0">
                <a:solidFill>
                  <a:srgbClr val="0000FF"/>
                </a:solidFill>
              </a:rPr>
              <a:t> OPF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Online algorithm, as opposed to offline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Also tracks time-varying OPF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4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Literature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76962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Static OPF:</a:t>
            </a:r>
          </a:p>
          <a:p>
            <a:r>
              <a:rPr lang="en-US" sz="2000" dirty="0" err="1" smtClean="0">
                <a:solidFill>
                  <a:srgbClr val="0000FF"/>
                </a:solidFill>
              </a:rPr>
              <a:t>Gan</a:t>
            </a:r>
            <a:r>
              <a:rPr lang="en-US" sz="2000" dirty="0" smtClean="0">
                <a:solidFill>
                  <a:srgbClr val="0000FF"/>
                </a:solidFill>
              </a:rPr>
              <a:t> and Low, JSAC 2016</a:t>
            </a:r>
            <a:endParaRPr lang="en-US" sz="500" dirty="0">
              <a:solidFill>
                <a:srgbClr val="0000FF"/>
              </a:solidFill>
            </a:endParaRPr>
          </a:p>
          <a:p>
            <a:r>
              <a:rPr lang="en-US" sz="2000" dirty="0" err="1" smtClean="0"/>
              <a:t>Dall’Anese</a:t>
            </a:r>
            <a:r>
              <a:rPr lang="en-US" sz="2000" dirty="0" smtClean="0"/>
              <a:t>, </a:t>
            </a:r>
            <a:r>
              <a:rPr lang="en-US" sz="2000" dirty="0" err="1" smtClean="0"/>
              <a:t>Dhople</a:t>
            </a:r>
            <a:r>
              <a:rPr lang="en-US" sz="2000" dirty="0"/>
              <a:t> </a:t>
            </a:r>
            <a:r>
              <a:rPr lang="en-US" sz="2000" dirty="0" smtClean="0"/>
              <a:t>and </a:t>
            </a:r>
            <a:r>
              <a:rPr lang="en-US" sz="2000" dirty="0" err="1" smtClean="0"/>
              <a:t>Giannakis</a:t>
            </a:r>
            <a:r>
              <a:rPr lang="en-US" sz="2000" dirty="0" smtClean="0"/>
              <a:t>, TPS 2016</a:t>
            </a:r>
          </a:p>
          <a:p>
            <a:r>
              <a:rPr lang="en-US" sz="2000" dirty="0"/>
              <a:t>Arnold et al, TPS </a:t>
            </a:r>
            <a:r>
              <a:rPr lang="en-US" sz="2000" dirty="0" smtClean="0"/>
              <a:t>2016</a:t>
            </a:r>
          </a:p>
          <a:p>
            <a:r>
              <a:rPr lang="en-US" sz="2000" dirty="0"/>
              <a:t>A. </a:t>
            </a:r>
            <a:r>
              <a:rPr lang="en-US" sz="2000" dirty="0" err="1"/>
              <a:t>Hauswirth</a:t>
            </a:r>
            <a:r>
              <a:rPr lang="en-US" sz="2000" dirty="0"/>
              <a:t>, et al, </a:t>
            </a:r>
            <a:r>
              <a:rPr lang="en-US" sz="2000" dirty="0" err="1"/>
              <a:t>Allerton</a:t>
            </a:r>
            <a:r>
              <a:rPr lang="en-US" sz="2000" dirty="0"/>
              <a:t> 2016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Time-varying OPF:</a:t>
            </a:r>
            <a:endParaRPr lang="en-US" sz="2400" dirty="0"/>
          </a:p>
          <a:p>
            <a:r>
              <a:rPr lang="en-US" sz="2000" dirty="0" err="1" smtClean="0"/>
              <a:t>Dall’Anese</a:t>
            </a:r>
            <a:r>
              <a:rPr lang="en-US" sz="2000" dirty="0" smtClean="0"/>
              <a:t> and </a:t>
            </a:r>
            <a:r>
              <a:rPr lang="en-US" sz="2000" dirty="0" err="1" smtClean="0"/>
              <a:t>Simonetto</a:t>
            </a:r>
            <a:r>
              <a:rPr lang="en-US" sz="2000" dirty="0" smtClean="0"/>
              <a:t>, TSG 2016</a:t>
            </a:r>
            <a:endParaRPr lang="en-US" sz="2000" dirty="0"/>
          </a:p>
          <a:p>
            <a:r>
              <a:rPr lang="en-US" sz="2000" dirty="0" smtClean="0"/>
              <a:t>Wang et al, TPS 2016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Tang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dirty="0" err="1">
                <a:solidFill>
                  <a:srgbClr val="0000FF"/>
                </a:solidFill>
              </a:rPr>
              <a:t>Dvijotham</a:t>
            </a:r>
            <a:r>
              <a:rPr lang="en-US" sz="2000" dirty="0">
                <a:solidFill>
                  <a:srgbClr val="0000FF"/>
                </a:solidFill>
              </a:rPr>
              <a:t> and Low, </a:t>
            </a:r>
            <a:r>
              <a:rPr lang="en-US" sz="2000" dirty="0" smtClean="0">
                <a:solidFill>
                  <a:srgbClr val="0000FF"/>
                </a:solidFill>
              </a:rPr>
              <a:t>TSG 2017</a:t>
            </a:r>
            <a:endParaRPr lang="en-US" sz="2000" dirty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Tang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and Low, CDC 2017</a:t>
            </a:r>
          </a:p>
          <a:p>
            <a:pPr marL="0" indent="0">
              <a:buNone/>
            </a:pPr>
            <a:endParaRPr lang="en-US" sz="20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Earlier relevant work on voltage control</a:t>
            </a:r>
          </a:p>
          <a:p>
            <a:pPr lvl="0">
              <a:buClr>
                <a:srgbClr val="CC0000"/>
              </a:buClr>
            </a:pPr>
            <a:r>
              <a:rPr lang="en-US" sz="2000" dirty="0" smtClean="0">
                <a:solidFill>
                  <a:srgbClr val="000000"/>
                </a:solidFill>
              </a:rPr>
              <a:t>Survey: </a:t>
            </a:r>
            <a:r>
              <a:rPr lang="en-US" sz="2000" dirty="0" err="1" smtClean="0">
                <a:solidFill>
                  <a:srgbClr val="000000"/>
                </a:solidFill>
              </a:rPr>
              <a:t>Molzahn</a:t>
            </a:r>
            <a:r>
              <a:rPr lang="en-US" sz="2000" dirty="0" smtClean="0">
                <a:solidFill>
                  <a:srgbClr val="000000"/>
                </a:solidFill>
              </a:rPr>
              <a:t> et al, </a:t>
            </a:r>
            <a:r>
              <a:rPr lang="en-US" sz="2000" dirty="0">
                <a:solidFill>
                  <a:srgbClr val="000000"/>
                </a:solidFill>
              </a:rPr>
              <a:t>TSG </a:t>
            </a:r>
            <a:r>
              <a:rPr lang="en-US" sz="2000" dirty="0" smtClean="0">
                <a:solidFill>
                  <a:srgbClr val="000000"/>
                </a:solidFill>
              </a:rPr>
              <a:t>2017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0368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2362200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58708"/>
              </p:ext>
            </p:extLst>
          </p:nvPr>
        </p:nvGraphicFramePr>
        <p:xfrm>
          <a:off x="914400" y="1119188"/>
          <a:ext cx="48006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91" name="Equation" r:id="rId4" imgW="1651000" imgH="1168400" progId="Equation.3">
                  <p:embed/>
                </p:oleObj>
              </mc:Choice>
              <mc:Fallback>
                <p:oleObj name="Equation" r:id="rId4" imgW="16510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19188"/>
                        <a:ext cx="48006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60141" y="3048000"/>
            <a:ext cx="3383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8446" y="3657600"/>
            <a:ext cx="2100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05000" y="2438400"/>
            <a:ext cx="7086600" cy="1828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7944" y="3657600"/>
            <a:ext cx="1758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ontrollable 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devices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800" y="3664803"/>
            <a:ext cx="2101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u</a:t>
            </a:r>
            <a:r>
              <a:rPr lang="en-US" sz="2400" dirty="0" smtClean="0">
                <a:solidFill>
                  <a:srgbClr val="0000FF"/>
                </a:solidFill>
              </a:rPr>
              <a:t>ncontrollable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state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209800" y="2286000"/>
            <a:ext cx="0" cy="1295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2743200" y="2286000"/>
            <a:ext cx="1524000" cy="1371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86321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2362200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233820"/>
              </p:ext>
            </p:extLst>
          </p:nvPr>
        </p:nvGraphicFramePr>
        <p:xfrm>
          <a:off x="914400" y="1119188"/>
          <a:ext cx="48006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15" name="Equation" r:id="rId4" imgW="1651000" imgH="1168400" progId="Equation.3">
                  <p:embed/>
                </p:oleObj>
              </mc:Choice>
              <mc:Fallback>
                <p:oleObj name="Equation" r:id="rId4" imgW="16510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19188"/>
                        <a:ext cx="48006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60141" y="3048000"/>
            <a:ext cx="3383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8446" y="3657600"/>
            <a:ext cx="2100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05000" y="3048000"/>
            <a:ext cx="7086600" cy="1219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276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2362200"/>
            <a:ext cx="3076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flow equations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594721"/>
              </p:ext>
            </p:extLst>
          </p:nvPr>
        </p:nvGraphicFramePr>
        <p:xfrm>
          <a:off x="914400" y="1119188"/>
          <a:ext cx="4800600" cy="318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61" name="Equation" r:id="rId4" imgW="1651000" imgH="1168400" progId="Equation.3">
                  <p:embed/>
                </p:oleObj>
              </mc:Choice>
              <mc:Fallback>
                <p:oleObj name="Equation" r:id="rId4" imgW="1651000" imgH="116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119188"/>
                        <a:ext cx="4800600" cy="318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60141" y="3048000"/>
            <a:ext cx="3383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operational constraints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8446" y="3657600"/>
            <a:ext cx="210015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apacity limits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831445"/>
              </p:ext>
            </p:extLst>
          </p:nvPr>
        </p:nvGraphicFramePr>
        <p:xfrm>
          <a:off x="990600" y="5181600"/>
          <a:ext cx="734060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62" name="Equation" r:id="rId6" imgW="2679700" imgH="431800" progId="Equation.3">
                  <p:embed/>
                </p:oleObj>
              </mc:Choice>
              <mc:Fallback>
                <p:oleObj name="Equation" r:id="rId6" imgW="267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5181600"/>
                        <a:ext cx="7340600" cy="1109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37312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OPF: eliminate </a:t>
            </a:r>
            <a:r>
              <a:rPr lang="en-US" sz="3600" i="1" dirty="0">
                <a:latin typeface="Times New Roman"/>
                <a:cs typeface="Times New Roman"/>
              </a:rPr>
              <a:t>y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160015"/>
              </p:ext>
            </p:extLst>
          </p:nvPr>
        </p:nvGraphicFramePr>
        <p:xfrm>
          <a:off x="914400" y="1219200"/>
          <a:ext cx="48006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89" name="Equation" r:id="rId4" imgW="1651000" imgH="749300" progId="Equation.3">
                  <p:embed/>
                </p:oleObj>
              </mc:Choice>
              <mc:Fallback>
                <p:oleObj name="Equation" r:id="rId4" imgW="16510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219200"/>
                        <a:ext cx="4800600" cy="20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914400" y="4419600"/>
            <a:ext cx="6872945" cy="2000548"/>
            <a:chOff x="914400" y="5029200"/>
            <a:chExt cx="6872945" cy="2000548"/>
          </a:xfrm>
        </p:grpSpPr>
        <p:sp>
          <p:nvSpPr>
            <p:cNvPr id="15" name="TextBox 14"/>
            <p:cNvSpPr txBox="1"/>
            <p:nvPr/>
          </p:nvSpPr>
          <p:spPr>
            <a:xfrm>
              <a:off x="914400" y="5029200"/>
              <a:ext cx="6872945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/>
                <a:t>Theorem</a:t>
              </a:r>
              <a:r>
                <a:rPr lang="en-US" sz="2400" dirty="0" smtClean="0"/>
                <a:t> </a:t>
              </a:r>
              <a:r>
                <a:rPr lang="en-US" sz="2000" dirty="0" smtClean="0"/>
                <a:t>[</a:t>
              </a:r>
              <a:r>
                <a:rPr lang="en-US" sz="2000" dirty="0"/>
                <a:t>Huang, Wu, Wang, &amp; </a:t>
              </a:r>
              <a:r>
                <a:rPr lang="en-US" sz="2000" dirty="0" smtClean="0"/>
                <a:t>Zhao. TPS 2016]</a:t>
              </a:r>
            </a:p>
            <a:p>
              <a:r>
                <a:rPr lang="en-US" sz="2400" dirty="0" smtClean="0"/>
                <a:t>For </a:t>
              </a:r>
              <a:r>
                <a:rPr lang="en-US" sz="2400" dirty="0" err="1" smtClean="0"/>
                <a:t>DistFlow</a:t>
              </a:r>
              <a:r>
                <a:rPr lang="en-US" sz="2400" dirty="0" smtClean="0"/>
                <a:t> model, controllable (feasible) region</a:t>
              </a:r>
            </a:p>
            <a:p>
              <a:endParaRPr lang="en-US" sz="2400" dirty="0"/>
            </a:p>
            <a:p>
              <a:endParaRPr lang="en-US" sz="2400" dirty="0" smtClean="0"/>
            </a:p>
            <a:p>
              <a:r>
                <a:rPr lang="en-US" sz="2400" dirty="0"/>
                <a:t>is </a:t>
              </a:r>
              <a:r>
                <a:rPr lang="en-US" sz="2400" dirty="0" smtClean="0"/>
                <a:t>convex (despite nonlinearity of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y(x)</a:t>
              </a:r>
              <a:r>
                <a:rPr lang="en-US" sz="2400" dirty="0" smtClean="0"/>
                <a:t>)</a:t>
              </a:r>
              <a:endParaRPr lang="en-US" sz="2400" dirty="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4990657"/>
                </p:ext>
              </p:extLst>
            </p:nvPr>
          </p:nvGraphicFramePr>
          <p:xfrm>
            <a:off x="2863850" y="5943600"/>
            <a:ext cx="2959100" cy="606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790" name="Equation" r:id="rId6" imgW="1219200" imgH="266700" progId="Equation.3">
                    <p:embed/>
                  </p:oleObj>
                </mc:Choice>
                <mc:Fallback>
                  <p:oleObj name="Equation" r:id="rId6" imgW="1219200" imgH="266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863850" y="5943600"/>
                          <a:ext cx="2959100" cy="606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81821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OPF: add </a:t>
            </a:r>
            <a:r>
              <a:rPr lang="en-US" dirty="0"/>
              <a:t>barrier </a:t>
            </a:r>
            <a:r>
              <a:rPr lang="en-US" dirty="0" smtClean="0"/>
              <a:t>or penalty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087392"/>
              </p:ext>
            </p:extLst>
          </p:nvPr>
        </p:nvGraphicFramePr>
        <p:xfrm>
          <a:off x="914400" y="1219200"/>
          <a:ext cx="4800600" cy="204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09" name="Equation" r:id="rId4" imgW="1651000" imgH="749300" progId="Equation.3">
                  <p:embed/>
                </p:oleObj>
              </mc:Choice>
              <mc:Fallback>
                <p:oleObj name="Equation" r:id="rId4" imgW="16510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219200"/>
                        <a:ext cx="4800600" cy="204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82663" y="5456237"/>
            <a:ext cx="6040669" cy="1090613"/>
            <a:chOff x="982663" y="5105400"/>
            <a:chExt cx="6040669" cy="1090613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5186953"/>
                </p:ext>
              </p:extLst>
            </p:nvPr>
          </p:nvGraphicFramePr>
          <p:xfrm>
            <a:off x="982663" y="5186363"/>
            <a:ext cx="3478212" cy="1009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410" name="Equation" r:id="rId6" imgW="1270000" imgH="393700" progId="Equation.3">
                    <p:embed/>
                  </p:oleObj>
                </mc:Choice>
                <mc:Fallback>
                  <p:oleObj name="Equation" r:id="rId6" imgW="12700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82663" y="5186363"/>
                          <a:ext cx="3478212" cy="1009650"/>
                        </a:xfrm>
                        <a:prstGeom prst="rect">
                          <a:avLst/>
                        </a:prstGeom>
                        <a:ln w="38100" cmpd="sng">
                          <a:solidFill>
                            <a:srgbClr val="0000FF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4953000" y="5105400"/>
              <a:ext cx="2070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f</a:t>
              </a:r>
              <a:r>
                <a:rPr lang="en-US" sz="2400" dirty="0" smtClean="0">
                  <a:solidFill>
                    <a:srgbClr val="0000FF"/>
                  </a:solidFill>
                </a:rPr>
                <a:t>: </a:t>
              </a:r>
              <a:r>
                <a:rPr lang="en-US" sz="2400" dirty="0" err="1" smtClean="0">
                  <a:solidFill>
                    <a:srgbClr val="0000FF"/>
                  </a:solidFill>
                </a:rPr>
                <a:t>nonconvex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62200" y="3581400"/>
            <a:ext cx="3673872" cy="1676400"/>
            <a:chOff x="3200400" y="3810000"/>
            <a:chExt cx="3673872" cy="1676400"/>
          </a:xfrm>
        </p:grpSpPr>
        <p:cxnSp>
          <p:nvCxnSpPr>
            <p:cNvPr id="17" name="Straight Arrow Connector 16"/>
            <p:cNvCxnSpPr/>
            <p:nvPr/>
          </p:nvCxnSpPr>
          <p:spPr bwMode="auto">
            <a:xfrm>
              <a:off x="3200400" y="3810000"/>
              <a:ext cx="0" cy="1676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3276600" y="4230469"/>
              <a:ext cx="35976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a</a:t>
              </a:r>
              <a:r>
                <a:rPr lang="en-US" dirty="0" smtClean="0">
                  <a:solidFill>
                    <a:srgbClr val="0000FF"/>
                  </a:solidFill>
                </a:rPr>
                <a:t>dd barrier or penalty </a:t>
              </a:r>
              <a:r>
                <a:rPr lang="en-US" dirty="0">
                  <a:solidFill>
                    <a:srgbClr val="0000FF"/>
                  </a:solidFill>
                </a:rPr>
                <a:t>function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to remove operational constraints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0223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</a:t>
            </a:r>
            <a:r>
              <a:rPr lang="en-US" sz="2400" dirty="0" smtClean="0"/>
              <a:t>(feedback) </a:t>
            </a:r>
            <a:r>
              <a:rPr lang="en-US" dirty="0" smtClean="0"/>
              <a:t>perspective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254131"/>
              </p:ext>
            </p:extLst>
          </p:nvPr>
        </p:nvGraphicFramePr>
        <p:xfrm>
          <a:off x="1143000" y="4456112"/>
          <a:ext cx="4903788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33" name="Equation" r:id="rId4" imgW="1790700" imgH="431800" progId="Equation.3">
                  <p:embed/>
                </p:oleObj>
              </mc:Choice>
              <mc:Fallback>
                <p:oleObj name="Equation" r:id="rId4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4456112"/>
                        <a:ext cx="4903788" cy="11064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013115"/>
              </p:ext>
            </p:extLst>
          </p:nvPr>
        </p:nvGraphicFramePr>
        <p:xfrm>
          <a:off x="1627188" y="1255712"/>
          <a:ext cx="3859212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434" name="Equation" r:id="rId6" imgW="1409700" imgH="431800" progId="Equation.3">
                  <p:embed/>
                </p:oleObj>
              </mc:Choice>
              <mc:Fallback>
                <p:oleObj name="Equation" r:id="rId6" imgW="1409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27188" y="1255712"/>
                        <a:ext cx="3859212" cy="1106488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 bwMode="auto">
          <a:xfrm>
            <a:off x="2934180" y="2438400"/>
            <a:ext cx="0" cy="198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077180" y="2438400"/>
            <a:ext cx="0" cy="1981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1676400" y="3005316"/>
            <a:ext cx="11346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ontrol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4143" y="2776716"/>
            <a:ext cx="225449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measurement,</a:t>
            </a:r>
          </a:p>
          <a:p>
            <a:pPr algn="ctr"/>
            <a:r>
              <a:rPr lang="en-US" sz="2400" dirty="0" smtClean="0"/>
              <a:t>communication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y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7585436" y="4702314"/>
            <a:ext cx="1111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7585436" y="1447800"/>
            <a:ext cx="1082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800" y="5997714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Explicitly exploits network as power flow solver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Naturally tracks changing network conditions</a:t>
            </a:r>
          </a:p>
        </p:txBody>
      </p:sp>
    </p:spTree>
    <p:extLst>
      <p:ext uri="{BB962C8B-B14F-4D97-AF65-F5344CB8AC3E}">
        <p14:creationId xmlns:p14="http://schemas.microsoft.com/office/powerpoint/2010/main" val="2544396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714"/>
            <a:ext cx="9144000" cy="533588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228600"/>
            <a:ext cx="8077200" cy="838200"/>
          </a:xfrm>
          <a:prstGeom prst="rect">
            <a:avLst/>
          </a:prstGeom>
        </p:spPr>
        <p:txBody>
          <a:bodyPr lIns="91436" tIns="45716" rIns="91436" bIns="45716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smtClean="0">
                <a:latin typeface="Verdana"/>
              </a:rPr>
              <a:t>US energy flow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035" y="6096000"/>
            <a:ext cx="8986768" cy="73866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endParaRPr lang="en-US" sz="1400" dirty="0" smtClean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Source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400" dirty="0" smtClean="0">
                <a:solidFill>
                  <a:srgbClr val="000000"/>
                </a:solidFill>
              </a:rPr>
              <a:t>LLNL</a:t>
            </a:r>
            <a:r>
              <a:rPr lang="en-US" sz="1400" dirty="0">
                <a:solidFill>
                  <a:srgbClr val="000000"/>
                </a:solidFill>
              </a:rPr>
              <a:t>, https://</a:t>
            </a:r>
            <a:r>
              <a:rPr lang="en-US" sz="1400" dirty="0" err="1">
                <a:solidFill>
                  <a:srgbClr val="000000"/>
                </a:solidFill>
              </a:rPr>
              <a:t>flowcharts.llnl.gov</a:t>
            </a:r>
            <a:r>
              <a:rPr lang="en-US" sz="1400" dirty="0">
                <a:solidFill>
                  <a:srgbClr val="000000"/>
                </a:solidFill>
              </a:rPr>
              <a:t>/content/assets/images/charts/Energy/Energy_2015_United-States.png</a:t>
            </a:r>
          </a:p>
        </p:txBody>
      </p:sp>
    </p:spTree>
    <p:extLst>
      <p:ext uri="{BB962C8B-B14F-4D97-AF65-F5344CB8AC3E}">
        <p14:creationId xmlns:p14="http://schemas.microsoft.com/office/powerpoint/2010/main" val="3276755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017207"/>
              </p:ext>
            </p:extLst>
          </p:nvPr>
        </p:nvGraphicFramePr>
        <p:xfrm>
          <a:off x="1344613" y="1119188"/>
          <a:ext cx="51466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57" name="Equation" r:id="rId4" imgW="1879600" imgH="419100" progId="Equation.3">
                  <p:embed/>
                </p:oleObj>
              </mc:Choice>
              <mc:Fallback>
                <p:oleObj name="Equation" r:id="rId4" imgW="1879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4613" y="1119188"/>
                        <a:ext cx="5146675" cy="1073150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481485"/>
              </p:ext>
            </p:extLst>
          </p:nvPr>
        </p:nvGraphicFramePr>
        <p:xfrm>
          <a:off x="1389063" y="4700588"/>
          <a:ext cx="5284787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58" name="Equation" r:id="rId6" imgW="1930400" imgH="419100" progId="Equation.3">
                  <p:embed/>
                </p:oleObj>
              </mc:Choice>
              <mc:Fallback>
                <p:oleObj name="Equation" r:id="rId6" imgW="1930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9063" y="4700588"/>
                        <a:ext cx="5284787" cy="107473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 bwMode="auto">
          <a:xfrm>
            <a:off x="3523451" y="2246312"/>
            <a:ext cx="0" cy="2438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4361651" y="2246312"/>
            <a:ext cx="0" cy="2362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4603342" y="2932112"/>
            <a:ext cx="11084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</a:t>
            </a:r>
            <a:r>
              <a:rPr lang="en-US" sz="2400" dirty="0" smtClean="0"/>
              <a:t>ontrol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u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6427" y="2953960"/>
            <a:ext cx="206979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dirty="0" smtClean="0"/>
              <a:t>easurement</a:t>
            </a:r>
          </a:p>
          <a:p>
            <a:pPr algn="ctr"/>
            <a:r>
              <a:rPr lang="en-US" sz="2800" i="1" dirty="0">
                <a:latin typeface="Times New Roman"/>
                <a:cs typeface="Times New Roman"/>
              </a:rPr>
              <a:t>x</a:t>
            </a:r>
            <a:r>
              <a:rPr lang="en-US" sz="2800" i="1" dirty="0" smtClean="0">
                <a:latin typeface="Times New Roman"/>
                <a:cs typeface="Times New Roman"/>
              </a:rPr>
              <a:t>(t)</a:t>
            </a:r>
            <a:endParaRPr lang="en-US" sz="2800" i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6952451" y="1331912"/>
            <a:ext cx="1111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hysical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7028651" y="4891226"/>
            <a:ext cx="1082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</a:t>
            </a:r>
            <a:r>
              <a:rPr lang="en-US" sz="2000" dirty="0" smtClean="0">
                <a:solidFill>
                  <a:srgbClr val="0000FF"/>
                </a:solidFill>
              </a:rPr>
              <a:t>yber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318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Outline: </a:t>
            </a:r>
            <a:r>
              <a:rPr lang="en-US" dirty="0" err="1" smtClean="0"/>
              <a:t>realtime</a:t>
            </a:r>
            <a:r>
              <a:rPr lang="en-US" dirty="0" smtClean="0"/>
              <a:t> OPF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6400800" cy="4953000"/>
          </a:xfrm>
        </p:spPr>
        <p:txBody>
          <a:bodyPr/>
          <a:lstStyle/>
          <a:p>
            <a:pPr marL="0" indent="0">
              <a:spcAft>
                <a:spcPts val="1400"/>
              </a:spcAft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  <a:endParaRPr lang="en-US" dirty="0"/>
          </a:p>
          <a:p>
            <a:pPr marL="0" indent="0">
              <a:spcAft>
                <a:spcPts val="1400"/>
              </a:spcAft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Problem formulation</a:t>
            </a:r>
          </a:p>
          <a:p>
            <a:pPr marL="0" indent="0">
              <a:buNone/>
            </a:pPr>
            <a:r>
              <a:rPr lang="en-US" dirty="0" smtClean="0"/>
              <a:t>Static OPF</a:t>
            </a:r>
          </a:p>
          <a:p>
            <a:pPr lvl="1"/>
            <a:r>
              <a:rPr lang="en-US" sz="2000" dirty="0" smtClean="0"/>
              <a:t>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order algorithm</a:t>
            </a:r>
          </a:p>
          <a:p>
            <a:pPr lvl="1">
              <a:spcAft>
                <a:spcPts val="1400"/>
              </a:spcAft>
            </a:pPr>
            <a:r>
              <a:rPr lang="en-US" sz="2000" dirty="0" smtClean="0"/>
              <a:t>Optimality properties</a:t>
            </a:r>
          </a:p>
          <a:p>
            <a:pPr marL="0" lvl="0" indent="0">
              <a:buClr>
                <a:srgbClr val="CC0000"/>
              </a:buClr>
              <a:buNone/>
            </a:pPr>
            <a:r>
              <a:rPr lang="en-US" dirty="0" smtClean="0">
                <a:solidFill>
                  <a:srgbClr val="000000"/>
                </a:solidFill>
              </a:rPr>
              <a:t>Time-varying OPF</a:t>
            </a:r>
          </a:p>
          <a:p>
            <a:pPr lvl="1"/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order algorithm</a:t>
            </a:r>
          </a:p>
          <a:p>
            <a:pPr lvl="1"/>
            <a:r>
              <a:rPr lang="en-US" sz="2000" dirty="0"/>
              <a:t>Tracking performance</a:t>
            </a:r>
          </a:p>
          <a:p>
            <a:pPr lvl="1"/>
            <a:r>
              <a:rPr lang="en-US" sz="2000" dirty="0" smtClean="0"/>
              <a:t>Distributed implementation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371600" y="6256345"/>
            <a:ext cx="6400800" cy="609600"/>
            <a:chOff x="838200" y="6019800"/>
            <a:chExt cx="7162800" cy="762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6019800"/>
              <a:ext cx="1136489" cy="762000"/>
            </a:xfrm>
            <a:prstGeom prst="rect">
              <a:avLst/>
            </a:prstGeom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2200" y="6172200"/>
              <a:ext cx="403203" cy="40591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05600" y="6172200"/>
              <a:ext cx="1295400" cy="44906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172200" y="2633246"/>
            <a:ext cx="2454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</a:t>
            </a:r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 &amp; Low, JSAC 2016]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0" y="4038600"/>
            <a:ext cx="2758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[Tang, </a:t>
            </a:r>
            <a:r>
              <a:rPr lang="en-US" sz="1600" dirty="0" err="1" smtClean="0">
                <a:solidFill>
                  <a:srgbClr val="0000FF"/>
                </a:solidFill>
              </a:rPr>
              <a:t>Dj</a:t>
            </a:r>
            <a:r>
              <a:rPr lang="en-US" sz="1600" dirty="0" smtClean="0">
                <a:solidFill>
                  <a:srgbClr val="0000FF"/>
                </a:solidFill>
              </a:rPr>
              <a:t>, &amp; Low, TSG 2017]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0" y="5181600"/>
            <a:ext cx="2431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[Tang &amp; Low, CDC 2017]</a:t>
            </a:r>
          </a:p>
        </p:txBody>
      </p:sp>
    </p:spTree>
    <p:extLst>
      <p:ext uri="{BB962C8B-B14F-4D97-AF65-F5344CB8AC3E}">
        <p14:creationId xmlns:p14="http://schemas.microsoft.com/office/powerpoint/2010/main" val="18483761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OPF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302895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5935" y="2800350"/>
            <a:ext cx="5255003" cy="2305050"/>
            <a:chOff x="975935" y="3048000"/>
            <a:chExt cx="5255003" cy="2305050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9481536"/>
                </p:ext>
              </p:extLst>
            </p:nvPr>
          </p:nvGraphicFramePr>
          <p:xfrm>
            <a:off x="1604963" y="3657600"/>
            <a:ext cx="4625975" cy="169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481" name="Equation" r:id="rId4" imgW="1689100" imgH="660400" progId="Equation.3">
                    <p:embed/>
                  </p:oleObj>
                </mc:Choice>
                <mc:Fallback>
                  <p:oleObj name="Equation" r:id="rId4" imgW="1689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604963" y="3657600"/>
                          <a:ext cx="4625975" cy="1695450"/>
                        </a:xfrm>
                        <a:prstGeom prst="rect">
                          <a:avLst/>
                        </a:prstGeom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TextBox 1"/>
            <p:cNvSpPr txBox="1"/>
            <p:nvPr/>
          </p:nvSpPr>
          <p:spPr>
            <a:xfrm>
              <a:off x="975935" y="3048000"/>
              <a:ext cx="4815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g</a:t>
              </a:r>
              <a:r>
                <a:rPr lang="en-US" sz="2800" dirty="0" smtClean="0"/>
                <a:t>radient projection algorithm:</a:t>
              </a:r>
              <a:endParaRPr lang="en-US" sz="28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34200" y="3714750"/>
            <a:ext cx="169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ctive control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34200" y="4610040"/>
            <a:ext cx="1781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aw of physics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326327"/>
              </p:ext>
            </p:extLst>
          </p:nvPr>
        </p:nvGraphicFramePr>
        <p:xfrm>
          <a:off x="1651000" y="1198563"/>
          <a:ext cx="347821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82" name="Equation" r:id="rId6" imgW="1270000" imgH="393700" progId="Equation.3">
                  <p:embed/>
                </p:oleObj>
              </mc:Choice>
              <mc:Fallback>
                <p:oleObj name="Equation" r:id="rId6" imgW="1270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1000" y="1198563"/>
                        <a:ext cx="3478213" cy="1011237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651196" y="6367046"/>
            <a:ext cx="2454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</a:t>
            </a:r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 &amp; Low, JSAC 2016]</a:t>
            </a:r>
          </a:p>
        </p:txBody>
      </p:sp>
    </p:spTree>
    <p:extLst>
      <p:ext uri="{BB962C8B-B14F-4D97-AF65-F5344CB8AC3E}">
        <p14:creationId xmlns:p14="http://schemas.microsoft.com/office/powerpoint/2010/main" val="4293850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8200" y="1219200"/>
            <a:ext cx="784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dirty="0" smtClean="0">
                <a:ea typeface="宋体" pitchFamily="2" charset="-122"/>
              </a:rPr>
              <a:t>Under appropriate assumptions</a:t>
            </a:r>
          </a:p>
          <a:p>
            <a:pPr marL="0" indent="0" eaLnBrk="1" hangingPunct="1">
              <a:buNone/>
            </a:pPr>
            <a:endParaRPr lang="en-US" altLang="zh-CN" sz="1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lvl="1" eaLnBrk="1" hangingPunct="1"/>
            <a:r>
              <a:rPr lang="en-US" altLang="zh-CN" i="1" dirty="0" smtClean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18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 to set of local optima</a:t>
            </a:r>
            <a:endParaRPr lang="en-US" altLang="zh-CN" dirty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if #local optima is finite, </a:t>
            </a:r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</a:t>
            </a:r>
            <a:endParaRPr lang="en-US" altLang="zh-CN" dirty="0">
              <a:ea typeface="宋体" pitchFamily="2" charset="-122"/>
            </a:endParaRPr>
          </a:p>
          <a:p>
            <a:pPr eaLnBrk="1" hangingPunct="1">
              <a:buNone/>
            </a:pPr>
            <a:endParaRPr lang="en-US" altLang="zh-CN" dirty="0" smtClean="0">
              <a:ea typeface="宋体" pitchFamily="2" charset="-122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endParaRPr lang="en-US" altLang="zh-CN" dirty="0" smtClean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285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690676"/>
              </p:ext>
            </p:extLst>
          </p:nvPr>
        </p:nvGraphicFramePr>
        <p:xfrm>
          <a:off x="974725" y="2514600"/>
          <a:ext cx="58070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05" name="Equation" r:id="rId4" imgW="2120900" imgH="241300" progId="Equation.3">
                  <p:embed/>
                </p:oleObj>
              </mc:Choice>
              <mc:Fallback>
                <p:oleObj name="Equation" r:id="rId4" imgW="212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725" y="2514600"/>
                        <a:ext cx="5807075" cy="6191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707573"/>
              </p:ext>
            </p:extLst>
          </p:nvPr>
        </p:nvGraphicFramePr>
        <p:xfrm>
          <a:off x="938213" y="1143000"/>
          <a:ext cx="55673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506" name="Equation" r:id="rId6" imgW="2032000" imgH="444500" progId="Equation.3">
                  <p:embed/>
                </p:oleObj>
              </mc:Choice>
              <mc:Fallback>
                <p:oleObj name="Equation" r:id="rId6" imgW="203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8213" y="1143000"/>
                        <a:ext cx="556736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09600" y="4495800"/>
            <a:ext cx="8305800" cy="1905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ea typeface="宋体" pitchFamily="2" charset="-122"/>
              </a:rPr>
              <a:t>If co{local optima} are in </a:t>
            </a:r>
            <a:r>
              <a:rPr lang="en-US" altLang="zh-CN" sz="3200" i="1" dirty="0" smtClean="0">
                <a:latin typeface="Times New Roman"/>
                <a:ea typeface="宋体" pitchFamily="2" charset="-122"/>
                <a:cs typeface="Times New Roman"/>
              </a:rPr>
              <a:t>A</a:t>
            </a:r>
            <a:r>
              <a:rPr lang="en-US" altLang="zh-CN" dirty="0" smtClean="0">
                <a:ea typeface="宋体" pitchFamily="2" charset="-122"/>
              </a:rPr>
              <a:t> then</a:t>
            </a: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 smtClean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converges to the set of global optima</a:t>
            </a:r>
            <a:endParaRPr lang="en-US" altLang="zh-CN" sz="12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sz="2800" i="1" dirty="0">
                <a:latin typeface="Times New Roman"/>
                <a:ea typeface="宋体" pitchFamily="2" charset="-122"/>
                <a:cs typeface="Times New Roman"/>
              </a:rPr>
              <a:t>x(t)</a:t>
            </a:r>
            <a:r>
              <a:rPr lang="en-US" altLang="zh-CN" sz="2000" dirty="0">
                <a:ea typeface="宋体" pitchFamily="2" charset="-122"/>
              </a:rPr>
              <a:t> </a:t>
            </a:r>
            <a:r>
              <a:rPr lang="en-US" altLang="zh-CN" dirty="0" smtClean="0">
                <a:ea typeface="宋体" pitchFamily="2" charset="-122"/>
              </a:rPr>
              <a:t>itself converges a global optimum if #local optima is finite</a:t>
            </a:r>
          </a:p>
        </p:txBody>
      </p:sp>
    </p:spTree>
    <p:extLst>
      <p:ext uri="{BB962C8B-B14F-4D97-AF65-F5344CB8AC3E}">
        <p14:creationId xmlns:p14="http://schemas.microsoft.com/office/powerpoint/2010/main" val="240469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optimality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752600" y="2667000"/>
            <a:ext cx="6096000" cy="457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615881"/>
              </p:ext>
            </p:extLst>
          </p:nvPr>
        </p:nvGraphicFramePr>
        <p:xfrm>
          <a:off x="938213" y="1143000"/>
          <a:ext cx="55673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07" name="Equation" r:id="rId4" imgW="2032000" imgH="444500" progId="Equation.3">
                  <p:embed/>
                </p:oleObj>
              </mc:Choice>
              <mc:Fallback>
                <p:oleObj name="Equation" r:id="rId4" imgW="2032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8213" y="1143000"/>
                        <a:ext cx="556736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09600" y="4495800"/>
            <a:ext cx="8305800" cy="1905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458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" y="4329113"/>
            <a:ext cx="8534400" cy="2071687"/>
            <a:chOff x="457200" y="4024313"/>
            <a:chExt cx="8534400" cy="2071687"/>
          </a:xfrm>
        </p:grpSpPr>
        <p:sp>
          <p:nvSpPr>
            <p:cNvPr id="12" name="Rectangle 3"/>
            <p:cNvSpPr txBox="1">
              <a:spLocks noChangeArrowheads="1"/>
            </p:cNvSpPr>
            <p:nvPr/>
          </p:nvSpPr>
          <p:spPr bwMode="auto">
            <a:xfrm>
              <a:off x="457200" y="4038600"/>
              <a:ext cx="85344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lvl="1" eaLnBrk="1" hangingPunct="1"/>
              <a:r>
                <a:rPr lang="en-US" altLang="zh-CN" dirty="0" smtClean="0">
                  <a:ea typeface="宋体" pitchFamily="2" charset="-122"/>
                </a:rPr>
                <a:t> </a:t>
              </a:r>
            </a:p>
            <a:p>
              <a:pPr lvl="1" eaLnBrk="1" hangingPunct="1"/>
              <a:endParaRPr lang="en-US" altLang="zh-CN" dirty="0" smtClean="0">
                <a:ea typeface="宋体" pitchFamily="2" charset="-122"/>
              </a:endParaRPr>
            </a:p>
            <a:p>
              <a:pPr marL="471439" lvl="1" indent="0" eaLnBrk="1" hangingPunct="1">
                <a:buNone/>
              </a:pPr>
              <a:endParaRPr lang="en-US" altLang="zh-CN" dirty="0" smtClean="0">
                <a:ea typeface="宋体" pitchFamily="2" charset="-122"/>
              </a:endParaRPr>
            </a:p>
            <a:p>
              <a:pPr lvl="1" eaLnBrk="1" hangingPunct="1"/>
              <a:r>
                <a:rPr lang="en-US" altLang="zh-CN" dirty="0" smtClean="0">
                  <a:ea typeface="宋体" pitchFamily="2" charset="-122"/>
                </a:rPr>
                <a:t>If SOCP is exact over </a:t>
              </a:r>
              <a:r>
                <a:rPr lang="en-US" altLang="zh-CN" sz="2800" i="1" dirty="0" smtClean="0">
                  <a:latin typeface="Times New Roman"/>
                  <a:ea typeface="宋体" pitchFamily="2" charset="-122"/>
                  <a:cs typeface="Times New Roman"/>
                </a:rPr>
                <a:t>X</a:t>
              </a:r>
              <a:r>
                <a:rPr lang="en-US" altLang="zh-CN" dirty="0" smtClean="0">
                  <a:ea typeface="宋体" pitchFamily="2" charset="-122"/>
                </a:rPr>
                <a:t>, then assumption holds </a:t>
              </a: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3025841"/>
                </p:ext>
              </p:extLst>
            </p:nvPr>
          </p:nvGraphicFramePr>
          <p:xfrm>
            <a:off x="1443038" y="4024313"/>
            <a:ext cx="4348162" cy="1108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408" name="Equation" r:id="rId6" imgW="1587500" imgH="431800" progId="Equation.3">
                    <p:embed/>
                  </p:oleObj>
                </mc:Choice>
                <mc:Fallback>
                  <p:oleObj name="Equation" r:id="rId6" imgW="1587500" imgH="431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43038" y="4024313"/>
                          <a:ext cx="4348162" cy="1108075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66461"/>
              </p:ext>
            </p:extLst>
          </p:nvPr>
        </p:nvGraphicFramePr>
        <p:xfrm>
          <a:off x="974725" y="2514600"/>
          <a:ext cx="58070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09" name="Equation" r:id="rId8" imgW="2120900" imgH="241300" progId="Equation.3">
                  <p:embed/>
                </p:oleObj>
              </mc:Choice>
              <mc:Fallback>
                <p:oleObj name="Equation" r:id="rId8" imgW="212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4725" y="2514600"/>
                        <a:ext cx="5807075" cy="6191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23719" y="6334780"/>
            <a:ext cx="852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Incidentally, this turns out to be the convergence condition in </a:t>
            </a:r>
            <a:r>
              <a:rPr lang="en-US" sz="1400" dirty="0" err="1" smtClean="0">
                <a:solidFill>
                  <a:srgbClr val="0000FF"/>
                </a:solidFill>
              </a:rPr>
              <a:t>Arnold,et</a:t>
            </a:r>
            <a:r>
              <a:rPr lang="en-US" sz="1400" dirty="0" smtClean="0">
                <a:solidFill>
                  <a:srgbClr val="0000FF"/>
                </a:solidFill>
              </a:rPr>
              <a:t> al, </a:t>
            </a:r>
            <a:r>
              <a:rPr lang="en-US" sz="1400" dirty="0">
                <a:solidFill>
                  <a:srgbClr val="0000FF"/>
                </a:solidFill>
              </a:rPr>
              <a:t>“Model-Free Optimal Control of </a:t>
            </a:r>
            <a:endParaRPr lang="en-US" sz="1400" dirty="0" smtClean="0">
              <a:solidFill>
                <a:srgbClr val="0000FF"/>
              </a:solidFill>
            </a:endParaRPr>
          </a:p>
          <a:p>
            <a:r>
              <a:rPr lang="en-US" sz="1400" dirty="0" smtClean="0">
                <a:solidFill>
                  <a:srgbClr val="0000FF"/>
                </a:solidFill>
              </a:rPr>
              <a:t>VAR </a:t>
            </a:r>
            <a:r>
              <a:rPr lang="en-US" sz="1400" dirty="0">
                <a:solidFill>
                  <a:srgbClr val="0000FF"/>
                </a:solidFill>
              </a:rPr>
              <a:t>Resources in Distribution </a:t>
            </a:r>
            <a:r>
              <a:rPr lang="en-US" sz="1400" dirty="0" smtClean="0">
                <a:solidFill>
                  <a:srgbClr val="0000FF"/>
                </a:solidFill>
              </a:rPr>
              <a:t>Systems</a:t>
            </a:r>
            <a:r>
              <a:rPr lang="en-US" sz="1400" dirty="0">
                <a:solidFill>
                  <a:srgbClr val="0000FF"/>
                </a:solidFill>
              </a:rPr>
              <a:t>: An </a:t>
            </a:r>
            <a:r>
              <a:rPr lang="en-US" sz="1400" dirty="0" err="1">
                <a:solidFill>
                  <a:srgbClr val="0000FF"/>
                </a:solidFill>
              </a:rPr>
              <a:t>Extremum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 smtClean="0">
                <a:solidFill>
                  <a:srgbClr val="0000FF"/>
                </a:solidFill>
              </a:rPr>
              <a:t>Seeking </a:t>
            </a:r>
            <a:r>
              <a:rPr lang="en-US" sz="1400" dirty="0">
                <a:solidFill>
                  <a:srgbClr val="0000FF"/>
                </a:solidFill>
              </a:rPr>
              <a:t>Approach,</a:t>
            </a:r>
            <a:r>
              <a:rPr lang="en-US" sz="1400" dirty="0" smtClean="0">
                <a:solidFill>
                  <a:srgbClr val="0000FF"/>
                </a:solidFill>
              </a:rPr>
              <a:t>”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705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Suboptimality</a:t>
            </a:r>
            <a:r>
              <a:rPr lang="en-US" dirty="0" smtClean="0"/>
              <a:t> gap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4800" y="4419600"/>
            <a:ext cx="8534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Informally, a local minimum is almost as good</a:t>
            </a:r>
          </a:p>
          <a:p>
            <a:pPr marL="471439" lvl="1" indent="0" eaLnBrk="1" hangingPunct="1">
              <a:buNone/>
            </a:pPr>
            <a:r>
              <a:rPr lang="en-US" altLang="zh-CN" dirty="0">
                <a:ea typeface="宋体" pitchFamily="2" charset="-122"/>
              </a:rPr>
              <a:t>	</a:t>
            </a:r>
            <a:r>
              <a:rPr lang="en-US" altLang="zh-CN" dirty="0" smtClean="0">
                <a:ea typeface="宋体" pitchFamily="2" charset="-122"/>
              </a:rPr>
              <a:t>as any strictly interior feasible point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865944"/>
              </p:ext>
            </p:extLst>
          </p:nvPr>
        </p:nvGraphicFramePr>
        <p:xfrm>
          <a:off x="5867400" y="2776537"/>
          <a:ext cx="6604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53" name="Equation" r:id="rId4" imgW="241300" imgH="165100" progId="Equation.3">
                  <p:embed/>
                </p:oleObj>
              </mc:Choice>
              <mc:Fallback>
                <p:oleObj name="Equation" r:id="rId4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67400" y="2776537"/>
                        <a:ext cx="660400" cy="4238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322917"/>
              </p:ext>
            </p:extLst>
          </p:nvPr>
        </p:nvGraphicFramePr>
        <p:xfrm>
          <a:off x="1084263" y="2601913"/>
          <a:ext cx="4451350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54" name="Equation" r:id="rId6" imgW="1625600" imgH="292100" progId="Equation.3">
                  <p:embed/>
                </p:oleObj>
              </mc:Choice>
              <mc:Fallback>
                <p:oleObj name="Equation" r:id="rId6" imgW="16256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84263" y="2601913"/>
                        <a:ext cx="4451350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76198" y="1447800"/>
            <a:ext cx="1196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CC00"/>
                </a:solidFill>
              </a:rPr>
              <a:t>any local </a:t>
            </a:r>
          </a:p>
          <a:p>
            <a:pPr algn="ctr"/>
            <a:r>
              <a:rPr lang="en-US" sz="2000" dirty="0" smtClean="0">
                <a:solidFill>
                  <a:srgbClr val="00CC00"/>
                </a:solidFill>
              </a:rPr>
              <a:t>optimum</a:t>
            </a:r>
            <a:endParaRPr lang="en-US" sz="2000" dirty="0">
              <a:solidFill>
                <a:srgbClr val="00CC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4375" y="1114961"/>
            <a:ext cx="207941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any original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easible </a:t>
            </a:r>
            <a:r>
              <a:rPr lang="en-US" sz="2000" dirty="0" err="1" smtClean="0">
                <a:solidFill>
                  <a:srgbClr val="0000FF"/>
                </a:solidFill>
              </a:rPr>
              <a:t>pt</a:t>
            </a:r>
            <a:endParaRPr lang="en-US" sz="2000" dirty="0" smtClean="0">
              <a:solidFill>
                <a:srgbClr val="0000FF"/>
              </a:solidFill>
            </a:endParaRP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lightly away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f</a:t>
            </a:r>
            <a:r>
              <a:rPr lang="en-US" sz="2000" dirty="0" smtClean="0">
                <a:solidFill>
                  <a:srgbClr val="0000FF"/>
                </a:solidFill>
              </a:rPr>
              <a:t>rom </a:t>
            </a:r>
            <a:r>
              <a:rPr lang="en-US" sz="2200" i="1" dirty="0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sz="2000" dirty="0" smtClean="0">
                <a:solidFill>
                  <a:srgbClr val="0000FF"/>
                </a:solidFill>
              </a:rPr>
              <a:t> boundary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6858000" y="1219200"/>
            <a:ext cx="2057400" cy="17526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391400" y="1676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77200" y="2133600"/>
            <a:ext cx="152400" cy="152400"/>
          </a:xfrm>
          <a:prstGeom prst="ellipse">
            <a:avLst/>
          </a:prstGeom>
          <a:solidFill>
            <a:srgbClr val="00CC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58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914400"/>
            <a:ext cx="6781800" cy="5911682"/>
            <a:chOff x="914400" y="914400"/>
            <a:chExt cx="6781800" cy="591168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914400"/>
              <a:ext cx="6781800" cy="591168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5715000" y="990600"/>
              <a:ext cx="1905000" cy="5791200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149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Outline: </a:t>
            </a:r>
            <a:r>
              <a:rPr lang="en-US" dirty="0" err="1" smtClean="0"/>
              <a:t>realtime</a:t>
            </a:r>
            <a:r>
              <a:rPr lang="en-US" dirty="0" smtClean="0"/>
              <a:t> OPF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6400800" cy="4953000"/>
          </a:xfrm>
        </p:spPr>
        <p:txBody>
          <a:bodyPr/>
          <a:lstStyle/>
          <a:p>
            <a:pPr marL="0" indent="0">
              <a:spcAft>
                <a:spcPts val="1400"/>
              </a:spcAft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  <a:endParaRPr lang="en-US" dirty="0"/>
          </a:p>
          <a:p>
            <a:pPr marL="0" indent="0">
              <a:spcAft>
                <a:spcPts val="1400"/>
              </a:spcAft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Problem formulation</a:t>
            </a:r>
          </a:p>
          <a:p>
            <a:pPr marL="0" indent="0">
              <a:spcAft>
                <a:spcPts val="1400"/>
              </a:spcAft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Static OPF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Dynamic OPF</a:t>
            </a:r>
          </a:p>
          <a:p>
            <a:pPr lvl="1"/>
            <a:r>
              <a:rPr lang="en-US" sz="2000" dirty="0" smtClean="0"/>
              <a:t>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algorithm</a:t>
            </a:r>
          </a:p>
          <a:p>
            <a:pPr lvl="1"/>
            <a:r>
              <a:rPr lang="en-US" sz="2000" dirty="0"/>
              <a:t>Tracking performance</a:t>
            </a:r>
          </a:p>
          <a:p>
            <a:pPr lvl="1"/>
            <a:r>
              <a:rPr lang="en-US" sz="2000" dirty="0"/>
              <a:t>Distributed implementation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371600" y="6256345"/>
            <a:ext cx="6400800" cy="609600"/>
            <a:chOff x="838200" y="6019800"/>
            <a:chExt cx="7162800" cy="7620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3000" y="6019800"/>
              <a:ext cx="1136489" cy="762000"/>
            </a:xfrm>
            <a:prstGeom prst="rect">
              <a:avLst/>
            </a:prstGeom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690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82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109" y="6240247"/>
              <a:ext cx="941747" cy="35782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2200" y="6172200"/>
              <a:ext cx="403203" cy="40591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82253" y="6196923"/>
              <a:ext cx="434408" cy="43247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9600" y="6172200"/>
              <a:ext cx="4572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05600" y="6172200"/>
              <a:ext cx="1295400" cy="449069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172200" y="2633246"/>
            <a:ext cx="2454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</a:rPr>
              <a:t>Gan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 &amp; Low, JSAC 2016]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0" y="3242846"/>
            <a:ext cx="2758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[Tang, </a:t>
            </a:r>
            <a:r>
              <a:rPr lang="en-US" sz="1600" dirty="0" err="1" smtClean="0">
                <a:solidFill>
                  <a:srgbClr val="0000FF"/>
                </a:solidFill>
              </a:rPr>
              <a:t>Dj</a:t>
            </a:r>
            <a:r>
              <a:rPr lang="en-US" sz="1600" dirty="0" smtClean="0">
                <a:solidFill>
                  <a:srgbClr val="0000FF"/>
                </a:solidFill>
              </a:rPr>
              <a:t>, &amp; Low, TSG 2017]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2200" y="4462046"/>
            <a:ext cx="2431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[Tang &amp; Low, CDC 2017]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5800" y="5282624"/>
            <a:ext cx="45037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also: </a:t>
            </a:r>
            <a:r>
              <a:rPr lang="en-US" sz="1600" dirty="0" err="1" smtClean="0"/>
              <a:t>Dall’Anese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err="1"/>
              <a:t>Simonetto</a:t>
            </a:r>
            <a:r>
              <a:rPr lang="en-US" sz="1600" dirty="0"/>
              <a:t>, TSG </a:t>
            </a:r>
            <a:r>
              <a:rPr lang="en-US" sz="1600" dirty="0" smtClean="0"/>
              <a:t>2016</a:t>
            </a:r>
          </a:p>
          <a:p>
            <a:r>
              <a:rPr lang="en-US" sz="1600" dirty="0" smtClean="0"/>
              <a:t>Wang et al, TPS 2016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1492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Tracking performance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00"/>
            <a:ext cx="7848600" cy="3911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5400" y="5867400"/>
            <a:ext cx="674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r</a:t>
            </a:r>
            <a:r>
              <a:rPr lang="en-US" sz="2000" dirty="0" err="1" smtClean="0">
                <a:solidFill>
                  <a:srgbClr val="0000FF"/>
                </a:solidFill>
              </a:rPr>
              <a:t>ealtime</a:t>
            </a:r>
            <a:r>
              <a:rPr lang="en-US" sz="2000" dirty="0" smtClean="0">
                <a:solidFill>
                  <a:srgbClr val="0000FF"/>
                </a:solidFill>
              </a:rPr>
              <a:t> OPF algorithms can track time-varying OPF well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200" y="2590800"/>
            <a:ext cx="159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300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57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6371" t="11083" r="6247" b="24427"/>
          <a:stretch/>
        </p:blipFill>
        <p:spPr>
          <a:xfrm>
            <a:off x="304800" y="1312220"/>
            <a:ext cx="8561427" cy="501238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38200" y="228600"/>
            <a:ext cx="8077200" cy="838200"/>
          </a:xfrm>
          <a:prstGeom prst="rect">
            <a:avLst/>
          </a:prstGeom>
        </p:spPr>
        <p:txBody>
          <a:bodyPr lIns="91436" tIns="45716" rIns="91436" bIns="45716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smtClean="0">
                <a:latin typeface="Verdana"/>
              </a:rPr>
              <a:t>US energy flow 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504801"/>
            <a:ext cx="396240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Source: EIA Monthly </a:t>
            </a:r>
            <a:r>
              <a:rPr lang="en-US" sz="1200" dirty="0">
                <a:solidFill>
                  <a:srgbClr val="000000"/>
                </a:solidFill>
              </a:rPr>
              <a:t>Energy </a:t>
            </a:r>
            <a:r>
              <a:rPr lang="en-US" sz="1200" dirty="0" smtClean="0">
                <a:solidFill>
                  <a:srgbClr val="000000"/>
                </a:solidFill>
              </a:rPr>
              <a:t>Review March 2015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791200" y="4572000"/>
            <a:ext cx="914400" cy="1219200"/>
          </a:xfrm>
          <a:prstGeom prst="ellipse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362200" y="1447800"/>
            <a:ext cx="44958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97288" y="1932801"/>
            <a:ext cx="1236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quadrillion BTU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8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Tracking performance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95400"/>
            <a:ext cx="8220891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5867400"/>
            <a:ext cx="674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r</a:t>
            </a:r>
            <a:r>
              <a:rPr lang="en-US" sz="2000" dirty="0" err="1" smtClean="0">
                <a:solidFill>
                  <a:srgbClr val="0000FF"/>
                </a:solidFill>
              </a:rPr>
              <a:t>ealtime</a:t>
            </a:r>
            <a:r>
              <a:rPr lang="en-US" sz="2000" dirty="0" smtClean="0">
                <a:solidFill>
                  <a:srgbClr val="0000FF"/>
                </a:solidFill>
              </a:rPr>
              <a:t> OPF algorithms can track time-varying OPF well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2057400"/>
            <a:ext cx="159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300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14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819400" y="5105400"/>
            <a:ext cx="381000" cy="457200"/>
          </a:xfrm>
          <a:prstGeom prst="rect">
            <a:avLst/>
          </a:prstGeom>
          <a:solidFill>
            <a:srgbClr val="84F3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05400" y="4343400"/>
            <a:ext cx="381000" cy="457200"/>
          </a:xfrm>
          <a:prstGeom prst="rect">
            <a:avLst/>
          </a:prstGeom>
          <a:solidFill>
            <a:srgbClr val="84F3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505200" y="4343400"/>
            <a:ext cx="381000" cy="457200"/>
          </a:xfrm>
          <a:prstGeom prst="rect">
            <a:avLst/>
          </a:prstGeom>
          <a:solidFill>
            <a:srgbClr val="84F3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Drifting OPF</a:t>
            </a:r>
            <a:endParaRPr lang="en-US" i="1" dirty="0">
              <a:latin typeface="Times New Roman"/>
              <a:cs typeface="Times New Roman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89928"/>
              </p:ext>
            </p:extLst>
          </p:nvPr>
        </p:nvGraphicFramePr>
        <p:xfrm>
          <a:off x="957263" y="1304925"/>
          <a:ext cx="3767137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77" name="Equation" r:id="rId4" imgW="1295400" imgH="685800" progId="Equation.3">
                  <p:embed/>
                </p:oleObj>
              </mc:Choice>
              <mc:Fallback>
                <p:oleObj name="Equation" r:id="rId4" imgW="12954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263" y="1304925"/>
                        <a:ext cx="3767137" cy="187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969963" y="4191000"/>
            <a:ext cx="6996483" cy="2057400"/>
            <a:chOff x="969963" y="4191000"/>
            <a:chExt cx="6996483" cy="2057400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8181327"/>
                </p:ext>
              </p:extLst>
            </p:nvPr>
          </p:nvGraphicFramePr>
          <p:xfrm>
            <a:off x="969963" y="4291013"/>
            <a:ext cx="4689475" cy="1870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578" name="Equation" r:id="rId6" imgW="1612900" imgH="685800" progId="Equation.3">
                    <p:embed/>
                  </p:oleObj>
                </mc:Choice>
                <mc:Fallback>
                  <p:oleObj name="Equation" r:id="rId6" imgW="1612900" imgH="685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69963" y="4291013"/>
                          <a:ext cx="4689475" cy="1870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ight Brace 8"/>
            <p:cNvSpPr/>
            <p:nvPr/>
          </p:nvSpPr>
          <p:spPr bwMode="auto">
            <a:xfrm>
              <a:off x="6172200" y="4191000"/>
              <a:ext cx="381000" cy="2057400"/>
            </a:xfrm>
            <a:prstGeom prst="rightBrace">
              <a:avLst>
                <a:gd name="adj1" fmla="val 40710"/>
                <a:gd name="adj2" fmla="val 50000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58000" y="4724400"/>
              <a:ext cx="11084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FF"/>
                  </a:solidFill>
                </a:rPr>
                <a:t>d</a:t>
              </a:r>
              <a:r>
                <a:rPr lang="en-US" sz="2400" dirty="0" smtClean="0">
                  <a:solidFill>
                    <a:srgbClr val="0000FF"/>
                  </a:solidFill>
                </a:rPr>
                <a:t>rifting </a:t>
              </a:r>
            </a:p>
            <a:p>
              <a:pPr algn="ctr"/>
              <a:r>
                <a:rPr lang="en-US" sz="2400" dirty="0" smtClean="0">
                  <a:solidFill>
                    <a:srgbClr val="0000FF"/>
                  </a:solidFill>
                </a:rPr>
                <a:t>OPF</a:t>
              </a:r>
            </a:p>
          </p:txBody>
        </p:sp>
      </p:grpSp>
      <p:sp>
        <p:nvSpPr>
          <p:cNvPr id="11" name="Right Brace 10"/>
          <p:cNvSpPr/>
          <p:nvPr/>
        </p:nvSpPr>
        <p:spPr bwMode="auto">
          <a:xfrm>
            <a:off x="6172200" y="1295400"/>
            <a:ext cx="381000" cy="20574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0717" y="1828800"/>
            <a:ext cx="903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static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OPF</a:t>
            </a:r>
          </a:p>
        </p:txBody>
      </p:sp>
    </p:spTree>
    <p:extLst>
      <p:ext uri="{BB962C8B-B14F-4D97-AF65-F5344CB8AC3E}">
        <p14:creationId xmlns:p14="http://schemas.microsoft.com/office/powerpoint/2010/main" val="384147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Drifting OPF</a:t>
            </a:r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162001"/>
              </p:ext>
            </p:extLst>
          </p:nvPr>
        </p:nvGraphicFramePr>
        <p:xfrm>
          <a:off x="2097087" y="1219200"/>
          <a:ext cx="361791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01" name="Equation" r:id="rId4" imgW="1320800" imgH="444500" progId="Equation.3">
                  <p:embed/>
                </p:oleObj>
              </mc:Choice>
              <mc:Fallback>
                <p:oleObj name="Equation" r:id="rId4" imgW="1320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7087" y="1219200"/>
                        <a:ext cx="3617913" cy="1143000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28600" y="2981980"/>
            <a:ext cx="8915400" cy="2275820"/>
            <a:chOff x="228600" y="2677180"/>
            <a:chExt cx="8915400" cy="2275820"/>
          </a:xfrm>
        </p:grpSpPr>
        <p:grpSp>
          <p:nvGrpSpPr>
            <p:cNvPr id="4" name="Group 3"/>
            <p:cNvGrpSpPr/>
            <p:nvPr/>
          </p:nvGrpSpPr>
          <p:grpSpPr>
            <a:xfrm>
              <a:off x="311150" y="3192462"/>
              <a:ext cx="8832850" cy="1760538"/>
              <a:chOff x="311150" y="2940050"/>
              <a:chExt cx="8832850" cy="1760538"/>
            </a:xfrm>
          </p:grpSpPr>
          <p:graphicFrame>
            <p:nvGraphicFramePr>
              <p:cNvPr id="12" name="Object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8183119"/>
                  </p:ext>
                </p:extLst>
              </p:nvPr>
            </p:nvGraphicFramePr>
            <p:xfrm>
              <a:off x="311150" y="2940050"/>
              <a:ext cx="6886575" cy="1760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0602" name="Equation" r:id="rId6" imgW="2514600" imgH="685800" progId="Equation.3">
                      <p:embed/>
                    </p:oleObj>
                  </mc:Choice>
                  <mc:Fallback>
                    <p:oleObj name="Equation" r:id="rId6" imgW="2514600" imgH="685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11150" y="2940050"/>
                            <a:ext cx="6886575" cy="1760538"/>
                          </a:xfrm>
                          <a:prstGeom prst="rect">
                            <a:avLst/>
                          </a:prstGeom>
                          <a:ln w="38100" cmpd="sng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" name="TextBox 6"/>
              <p:cNvSpPr txBox="1"/>
              <p:nvPr/>
            </p:nvSpPr>
            <p:spPr>
              <a:xfrm>
                <a:off x="7372053" y="3333690"/>
                <a:ext cx="16957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</a:rPr>
                  <a:t>a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ctive control</a:t>
                </a:r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362843" y="4191000"/>
                <a:ext cx="17811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</a:rPr>
                  <a:t>l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aw of physics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28600" y="2677180"/>
              <a:ext cx="41360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Quasi-Newton algorithm:</a:t>
              </a:r>
              <a:endParaRPr lang="en-US" sz="28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34200" y="6248400"/>
            <a:ext cx="2237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[Tang, </a:t>
            </a:r>
            <a:r>
              <a:rPr lang="en-US" sz="1600" dirty="0" err="1" smtClean="0">
                <a:solidFill>
                  <a:srgbClr val="0000FF"/>
                </a:solidFill>
              </a:rPr>
              <a:t>Dj</a:t>
            </a:r>
            <a:r>
              <a:rPr lang="en-US" sz="1600" dirty="0" smtClean="0">
                <a:solidFill>
                  <a:srgbClr val="0000FF"/>
                </a:solidFill>
              </a:rPr>
              <a:t> &amp; Low, 2017]</a:t>
            </a:r>
          </a:p>
        </p:txBody>
      </p:sp>
    </p:spTree>
    <p:extLst>
      <p:ext uri="{BB962C8B-B14F-4D97-AF65-F5344CB8AC3E}">
        <p14:creationId xmlns:p14="http://schemas.microsoft.com/office/powerpoint/2010/main" val="155490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5181600" y="4876800"/>
            <a:ext cx="1295400" cy="533400"/>
          </a:xfrm>
          <a:prstGeom prst="rect">
            <a:avLst/>
          </a:prstGeom>
          <a:solidFill>
            <a:srgbClr val="86E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Drifting OPF</a:t>
            </a:r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831547"/>
              </p:ext>
            </p:extLst>
          </p:nvPr>
        </p:nvGraphicFramePr>
        <p:xfrm>
          <a:off x="2097087" y="1219200"/>
          <a:ext cx="361791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13" name="Equation" r:id="rId4" imgW="1320800" imgH="444500" progId="Equation.3">
                  <p:embed/>
                </p:oleObj>
              </mc:Choice>
              <mc:Fallback>
                <p:oleObj name="Equation" r:id="rId4" imgW="1320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7087" y="1219200"/>
                        <a:ext cx="3617913" cy="1143000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29200" y="5486400"/>
            <a:ext cx="2522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e.g. </a:t>
            </a:r>
            <a:r>
              <a:rPr lang="en-US" sz="2000" dirty="0" err="1" smtClean="0">
                <a:solidFill>
                  <a:srgbClr val="0000FF"/>
                </a:solidFill>
              </a:rPr>
              <a:t>approx</a:t>
            </a:r>
            <a:r>
              <a:rPr lang="en-US" sz="2000" dirty="0" smtClean="0">
                <a:solidFill>
                  <a:srgbClr val="0000FF"/>
                </a:solidFill>
              </a:rPr>
              <a:t> Hessian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34200" y="6519446"/>
            <a:ext cx="2237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[Tang, </a:t>
            </a:r>
            <a:r>
              <a:rPr lang="en-US" sz="1600" dirty="0" err="1" smtClean="0">
                <a:solidFill>
                  <a:srgbClr val="0000FF"/>
                </a:solidFill>
              </a:rPr>
              <a:t>Dj</a:t>
            </a:r>
            <a:r>
              <a:rPr lang="en-US" sz="1600" dirty="0" smtClean="0">
                <a:solidFill>
                  <a:srgbClr val="0000FF"/>
                </a:solidFill>
              </a:rPr>
              <a:t> &amp; Low, 2017]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324436"/>
              </p:ext>
            </p:extLst>
          </p:nvPr>
        </p:nvGraphicFramePr>
        <p:xfrm>
          <a:off x="762000" y="3810000"/>
          <a:ext cx="7302500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14" name="Equation" r:id="rId6" imgW="2667000" imgH="939800" progId="Equation.3">
                  <p:embed/>
                </p:oleObj>
              </mc:Choice>
              <mc:Fallback>
                <p:oleObj name="Equation" r:id="rId6" imgW="2667000" imgH="93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0" y="3810000"/>
                        <a:ext cx="7302500" cy="2409825"/>
                      </a:xfrm>
                      <a:prstGeom prst="rect">
                        <a:avLst/>
                      </a:prstGeom>
                      <a:ln w="3810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28600" y="2981980"/>
            <a:ext cx="838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Computing               by solving convex QP:      </a:t>
            </a:r>
            <a:endParaRPr lang="en-US" sz="28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950186"/>
              </p:ext>
            </p:extLst>
          </p:nvPr>
        </p:nvGraphicFramePr>
        <p:xfrm>
          <a:off x="2176462" y="3060700"/>
          <a:ext cx="12525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15" name="Equation" r:id="rId8" imgW="457200" imgH="203200" progId="Equation.3">
                  <p:embed/>
                </p:oleObj>
              </mc:Choice>
              <mc:Fallback>
                <p:oleObj name="Equation" r:id="rId8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76462" y="3060700"/>
                        <a:ext cx="1252538" cy="520700"/>
                      </a:xfrm>
                      <a:prstGeom prst="rect">
                        <a:avLst/>
                      </a:prstGeom>
                      <a:ln w="3810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0824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25908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435614"/>
              </p:ext>
            </p:extLst>
          </p:nvPr>
        </p:nvGraphicFramePr>
        <p:xfrm>
          <a:off x="838200" y="1143000"/>
          <a:ext cx="518953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41" name="Equation" r:id="rId4" imgW="2044700" imgH="457200" progId="Equation.3">
                  <p:embed/>
                </p:oleObj>
              </mc:Choice>
              <mc:Fallback>
                <p:oleObj name="Equation" r:id="rId4" imgW="2044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143000"/>
                        <a:ext cx="5189538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766234"/>
              </p:ext>
            </p:extLst>
          </p:nvPr>
        </p:nvGraphicFramePr>
        <p:xfrm>
          <a:off x="898525" y="3429000"/>
          <a:ext cx="7734300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42" name="Equation" r:id="rId6" imgW="3048000" imgH="469900" progId="Equation.3">
                  <p:embed/>
                </p:oleObj>
              </mc:Choice>
              <mc:Fallback>
                <p:oleObj name="Equation" r:id="rId6" imgW="3048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8525" y="3429000"/>
                        <a:ext cx="7734300" cy="1119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Brace 17"/>
          <p:cNvSpPr/>
          <p:nvPr/>
        </p:nvSpPr>
        <p:spPr bwMode="auto">
          <a:xfrm rot="5400000">
            <a:off x="6248400" y="3043535"/>
            <a:ext cx="381000" cy="40386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9200" y="54057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a</a:t>
            </a:r>
            <a:r>
              <a:rPr lang="en-US" sz="2400" dirty="0" err="1" smtClean="0">
                <a:solidFill>
                  <a:srgbClr val="0000FF"/>
                </a:solidFill>
              </a:rPr>
              <a:t>vg</a:t>
            </a:r>
            <a:r>
              <a:rPr lang="en-US" sz="2400" dirty="0" smtClean="0">
                <a:solidFill>
                  <a:srgbClr val="0000FF"/>
                </a:solidFill>
              </a:rPr>
              <a:t> rate of drifting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81000" y="2438400"/>
            <a:ext cx="85344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7600" y="1524000"/>
            <a:ext cx="142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ontrol error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24475"/>
              </p:ext>
            </p:extLst>
          </p:nvPr>
        </p:nvGraphicFramePr>
        <p:xfrm>
          <a:off x="6172200" y="2133600"/>
          <a:ext cx="2895600" cy="395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643" name="Equation" r:id="rId8" imgW="1714500" imgH="228600" progId="Equation.3">
                  <p:embed/>
                </p:oleObj>
              </mc:Choice>
              <mc:Fallback>
                <p:oleObj name="Equation" r:id="rId8" imgW="1714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72200" y="2133600"/>
                        <a:ext cx="2895600" cy="395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9156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25908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416664"/>
              </p:ext>
            </p:extLst>
          </p:nvPr>
        </p:nvGraphicFramePr>
        <p:xfrm>
          <a:off x="838200" y="1143000"/>
          <a:ext cx="518953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17" name="Equation" r:id="rId4" imgW="2044700" imgH="457200" progId="Equation.3">
                  <p:embed/>
                </p:oleObj>
              </mc:Choice>
              <mc:Fallback>
                <p:oleObj name="Equation" r:id="rId4" imgW="2044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143000"/>
                        <a:ext cx="5189538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297651"/>
              </p:ext>
            </p:extLst>
          </p:nvPr>
        </p:nvGraphicFramePr>
        <p:xfrm>
          <a:off x="857250" y="3352800"/>
          <a:ext cx="805815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018" name="Equation" r:id="rId6" imgW="3175000" imgH="482600" progId="Equation.3">
                  <p:embed/>
                </p:oleObj>
              </mc:Choice>
              <mc:Fallback>
                <p:oleObj name="Equation" r:id="rId6" imgW="3175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7250" y="3352800"/>
                        <a:ext cx="8058150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Brace 17"/>
          <p:cNvSpPr/>
          <p:nvPr/>
        </p:nvSpPr>
        <p:spPr bwMode="auto">
          <a:xfrm rot="5400000">
            <a:off x="6572250" y="2967335"/>
            <a:ext cx="381000" cy="40386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24450" y="5334000"/>
            <a:ext cx="37338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a</a:t>
            </a:r>
            <a:r>
              <a:rPr lang="en-US" sz="2400" dirty="0" err="1" smtClean="0">
                <a:solidFill>
                  <a:srgbClr val="0000FF"/>
                </a:solidFill>
              </a:rPr>
              <a:t>vg</a:t>
            </a:r>
            <a:r>
              <a:rPr lang="en-US" sz="2400" dirty="0" smtClean="0">
                <a:solidFill>
                  <a:srgbClr val="0000FF"/>
                </a:solidFill>
              </a:rPr>
              <a:t> rate of drifting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f optimal solution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f feasible 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6400800"/>
            <a:ext cx="2758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[Tang, </a:t>
            </a:r>
            <a:r>
              <a:rPr lang="en-US" sz="1600" dirty="0" err="1" smtClean="0">
                <a:solidFill>
                  <a:srgbClr val="0000FF"/>
                </a:solidFill>
              </a:rPr>
              <a:t>Dj</a:t>
            </a:r>
            <a:r>
              <a:rPr lang="en-US" sz="1600" dirty="0" smtClean="0">
                <a:solidFill>
                  <a:srgbClr val="0000FF"/>
                </a:solidFill>
              </a:rPr>
              <a:t>, &amp; Low, TSG 2017]</a:t>
            </a:r>
          </a:p>
        </p:txBody>
      </p:sp>
    </p:spTree>
    <p:extLst>
      <p:ext uri="{BB962C8B-B14F-4D97-AF65-F5344CB8AC3E}">
        <p14:creationId xmlns:p14="http://schemas.microsoft.com/office/powerpoint/2010/main" val="578117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25908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59051"/>
              </p:ext>
            </p:extLst>
          </p:nvPr>
        </p:nvGraphicFramePr>
        <p:xfrm>
          <a:off x="838200" y="1143000"/>
          <a:ext cx="518953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86" name="Equation" r:id="rId4" imgW="2044700" imgH="457200" progId="Equation.3">
                  <p:embed/>
                </p:oleObj>
              </mc:Choice>
              <mc:Fallback>
                <p:oleObj name="Equation" r:id="rId4" imgW="2044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143000"/>
                        <a:ext cx="5189538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432089"/>
              </p:ext>
            </p:extLst>
          </p:nvPr>
        </p:nvGraphicFramePr>
        <p:xfrm>
          <a:off x="857250" y="3352800"/>
          <a:ext cx="805815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87" name="Equation" r:id="rId6" imgW="3175000" imgH="482600" progId="Equation.3">
                  <p:embed/>
                </p:oleObj>
              </mc:Choice>
              <mc:Fallback>
                <p:oleObj name="Equation" r:id="rId6" imgW="3175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7250" y="3352800"/>
                        <a:ext cx="8058150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90800" y="5486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error in Hessian </a:t>
            </a:r>
            <a:r>
              <a:rPr lang="en-US" sz="2400" dirty="0" err="1" smtClean="0">
                <a:solidFill>
                  <a:srgbClr val="0000FF"/>
                </a:solidFill>
              </a:rPr>
              <a:t>approx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343400" y="4572000"/>
            <a:ext cx="0" cy="91440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685800" y="6400800"/>
            <a:ext cx="2758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[Tang, </a:t>
            </a:r>
            <a:r>
              <a:rPr lang="en-US" sz="1600" dirty="0" err="1" smtClean="0">
                <a:solidFill>
                  <a:srgbClr val="0000FF"/>
                </a:solidFill>
              </a:rPr>
              <a:t>Dj</a:t>
            </a:r>
            <a:r>
              <a:rPr lang="en-US" sz="1600" dirty="0" smtClean="0">
                <a:solidFill>
                  <a:srgbClr val="0000FF"/>
                </a:solidFill>
              </a:rPr>
              <a:t>, &amp; Low, TSG 2017]</a:t>
            </a:r>
          </a:p>
        </p:txBody>
      </p:sp>
    </p:spTree>
    <p:extLst>
      <p:ext uri="{BB962C8B-B14F-4D97-AF65-F5344CB8AC3E}">
        <p14:creationId xmlns:p14="http://schemas.microsoft.com/office/powerpoint/2010/main" val="4023613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25908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189274"/>
              </p:ext>
            </p:extLst>
          </p:nvPr>
        </p:nvGraphicFramePr>
        <p:xfrm>
          <a:off x="838200" y="1143000"/>
          <a:ext cx="518953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08" name="Equation" r:id="rId4" imgW="2044700" imgH="457200" progId="Equation.3">
                  <p:embed/>
                </p:oleObj>
              </mc:Choice>
              <mc:Fallback>
                <p:oleObj name="Equation" r:id="rId4" imgW="2044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143000"/>
                        <a:ext cx="5189538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878191"/>
              </p:ext>
            </p:extLst>
          </p:nvPr>
        </p:nvGraphicFramePr>
        <p:xfrm>
          <a:off x="857250" y="3352800"/>
          <a:ext cx="805815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309" name="Equation" r:id="rId6" imgW="3175000" imgH="482600" progId="Equation.3">
                  <p:embed/>
                </p:oleObj>
              </mc:Choice>
              <mc:Fallback>
                <p:oleObj name="Equation" r:id="rId6" imgW="3175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7250" y="3352800"/>
                        <a:ext cx="8058150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 bwMode="auto">
          <a:xfrm>
            <a:off x="3276600" y="4648200"/>
            <a:ext cx="0" cy="91440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057400" y="56388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“condition number” of Hessian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6400800"/>
            <a:ext cx="2758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[Tang, </a:t>
            </a:r>
            <a:r>
              <a:rPr lang="en-US" sz="1600" dirty="0" err="1" smtClean="0">
                <a:solidFill>
                  <a:srgbClr val="0000FF"/>
                </a:solidFill>
              </a:rPr>
              <a:t>Dj</a:t>
            </a:r>
            <a:r>
              <a:rPr lang="en-US" sz="1600" dirty="0" smtClean="0">
                <a:solidFill>
                  <a:srgbClr val="0000FF"/>
                </a:solidFill>
              </a:rPr>
              <a:t>, &amp; Low, TSG 2017]</a:t>
            </a:r>
          </a:p>
        </p:txBody>
      </p:sp>
    </p:spTree>
    <p:extLst>
      <p:ext uri="{BB962C8B-B14F-4D97-AF65-F5344CB8AC3E}">
        <p14:creationId xmlns:p14="http://schemas.microsoft.com/office/powerpoint/2010/main" val="3764005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860535"/>
              </p:ext>
            </p:extLst>
          </p:nvPr>
        </p:nvGraphicFramePr>
        <p:xfrm>
          <a:off x="838200" y="1066800"/>
          <a:ext cx="6156325" cy="220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21" name="Equation" r:id="rId4" imgW="2425700" imgH="927100" progId="Equation.3">
                  <p:embed/>
                </p:oleObj>
              </mc:Choice>
              <mc:Fallback>
                <p:oleObj name="Equation" r:id="rId4" imgW="2425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6156325" cy="220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39000" y="1290935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ost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0345" y="2438400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ptimal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87" y="1912203"/>
            <a:ext cx="133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ynamic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regret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191000"/>
            <a:ext cx="5482166" cy="1066800"/>
          </a:xfrm>
          <a:prstGeom prst="rect">
            <a:avLst/>
          </a:prstGeom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873488"/>
              </p:ext>
            </p:extLst>
          </p:nvPr>
        </p:nvGraphicFramePr>
        <p:xfrm>
          <a:off x="990600" y="4419600"/>
          <a:ext cx="17399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22" name="Equation" r:id="rId7" imgW="685800" imgH="228600" progId="Equation.3">
                  <p:embed/>
                </p:oleObj>
              </mc:Choice>
              <mc:Fallback>
                <p:oleObj name="Equation" r:id="rId7" imgW="685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0600" y="4419600"/>
                        <a:ext cx="1739900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Brace 17"/>
          <p:cNvSpPr/>
          <p:nvPr/>
        </p:nvSpPr>
        <p:spPr bwMode="auto">
          <a:xfrm rot="5400000">
            <a:off x="4800600" y="3886200"/>
            <a:ext cx="381000" cy="34290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20754" y="5867400"/>
            <a:ext cx="2327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r</a:t>
            </a:r>
            <a:r>
              <a:rPr lang="en-US" sz="2400" dirty="0" smtClean="0">
                <a:solidFill>
                  <a:srgbClr val="0000FF"/>
                </a:solidFill>
              </a:rPr>
              <a:t>ate of 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drifting</a:t>
            </a: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7505700" y="5143500"/>
            <a:ext cx="381000" cy="9144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4200" y="58674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s</a:t>
            </a:r>
            <a:r>
              <a:rPr lang="en-US" sz="2400" dirty="0" err="1" smtClean="0">
                <a:solidFill>
                  <a:srgbClr val="0000FF"/>
                </a:solidFill>
              </a:rPr>
              <a:t>ubopt</a:t>
            </a:r>
            <a:r>
              <a:rPr lang="en-US" sz="2400" dirty="0" smtClean="0">
                <a:solidFill>
                  <a:srgbClr val="0000FF"/>
                </a:solidFill>
              </a:rPr>
              <a:t> of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local min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62000" y="3276600"/>
            <a:ext cx="8077200" cy="3581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436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performance</a:t>
            </a:r>
            <a:endParaRPr 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981074"/>
              </p:ext>
            </p:extLst>
          </p:nvPr>
        </p:nvGraphicFramePr>
        <p:xfrm>
          <a:off x="838200" y="1066800"/>
          <a:ext cx="6156325" cy="220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45" name="Equation" r:id="rId4" imgW="2425700" imgH="927100" progId="Equation.3">
                  <p:embed/>
                </p:oleObj>
              </mc:Choice>
              <mc:Fallback>
                <p:oleObj name="Equation" r:id="rId4" imgW="2425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6156325" cy="220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39000" y="1290935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ost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0345" y="2438400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ptimal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87" y="1912203"/>
            <a:ext cx="133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ynamic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regret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460846"/>
              </p:ext>
            </p:extLst>
          </p:nvPr>
        </p:nvGraphicFramePr>
        <p:xfrm>
          <a:off x="1471612" y="4124325"/>
          <a:ext cx="6605588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46" name="Equation" r:id="rId6" imgW="2603500" imgH="508000" progId="Equation.3">
                  <p:embed/>
                </p:oleObj>
              </mc:Choice>
              <mc:Fallback>
                <p:oleObj name="Equation" r:id="rId6" imgW="26035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1612" y="4124325"/>
                        <a:ext cx="6605588" cy="1209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ight Brace 17"/>
          <p:cNvSpPr/>
          <p:nvPr/>
        </p:nvSpPr>
        <p:spPr bwMode="auto">
          <a:xfrm rot="5400000">
            <a:off x="4953000" y="3962400"/>
            <a:ext cx="381000" cy="32766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8600" y="586740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r</a:t>
            </a:r>
            <a:r>
              <a:rPr lang="en-US" sz="2400" dirty="0" smtClean="0">
                <a:solidFill>
                  <a:srgbClr val="0000FF"/>
                </a:solidFill>
              </a:rPr>
              <a:t>ate of 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drifting</a:t>
            </a:r>
          </a:p>
        </p:txBody>
      </p:sp>
      <p:sp>
        <p:nvSpPr>
          <p:cNvPr id="20" name="Right Brace 19"/>
          <p:cNvSpPr/>
          <p:nvPr/>
        </p:nvSpPr>
        <p:spPr bwMode="auto">
          <a:xfrm rot="5400000">
            <a:off x="7505700" y="5143500"/>
            <a:ext cx="381000" cy="914400"/>
          </a:xfrm>
          <a:prstGeom prst="rightBrace">
            <a:avLst>
              <a:gd name="adj1" fmla="val 40710"/>
              <a:gd name="adj2" fmla="val 50000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4200" y="58674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0000FF"/>
                </a:solidFill>
              </a:rPr>
              <a:t>s</a:t>
            </a:r>
            <a:r>
              <a:rPr lang="en-US" sz="2400" dirty="0" err="1" smtClean="0">
                <a:solidFill>
                  <a:srgbClr val="0000FF"/>
                </a:solidFill>
              </a:rPr>
              <a:t>ubopt</a:t>
            </a:r>
            <a:r>
              <a:rPr lang="en-US" sz="2400" dirty="0" smtClean="0">
                <a:solidFill>
                  <a:srgbClr val="0000FF"/>
                </a:solidFill>
              </a:rPr>
              <a:t> of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local min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6412468"/>
            <a:ext cx="154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irst-order </a:t>
            </a:r>
            <a:r>
              <a:rPr lang="en-US" dirty="0" err="1" smtClean="0"/>
              <a:t>alg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646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9176626" cy="4876800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 electricity flow 2014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91400" y="6427113"/>
            <a:ext cx="17137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0000"/>
                </a:solidFill>
              </a:rPr>
              <a:t>Source: EIA March 2015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Monthly Energy Review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57600" y="2539424"/>
            <a:ext cx="1849284" cy="584776"/>
          </a:xfrm>
          <a:prstGeom prst="rect">
            <a:avLst/>
          </a:prstGeom>
          <a:solidFill>
            <a:srgbClr val="3A871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</a:rPr>
              <a:t>Conversion loss: </a:t>
            </a:r>
          </a:p>
          <a:p>
            <a:pPr algn="ctr"/>
            <a:r>
              <a:rPr lang="en-US" sz="1600" b="1" dirty="0" smtClean="0">
                <a:solidFill>
                  <a:srgbClr val="FFFFFF"/>
                </a:solidFill>
              </a:rPr>
              <a:t>63%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8995" y="13832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quadrillion Btu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0" y="2895600"/>
            <a:ext cx="19030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FF"/>
                </a:solidFill>
              </a:rPr>
              <a:t>Plant use: 2%</a:t>
            </a:r>
          </a:p>
          <a:p>
            <a:r>
              <a:rPr lang="en-US" sz="1600" b="1" dirty="0" smtClean="0">
                <a:solidFill>
                  <a:srgbClr val="FFFFFF"/>
                </a:solidFill>
              </a:rPr>
              <a:t>T&amp;D losses: 2.4%</a:t>
            </a:r>
            <a:endParaRPr lang="en-US" sz="1600" b="1" dirty="0">
              <a:solidFill>
                <a:srgbClr val="FFFF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rot="16200000" flipH="1">
            <a:off x="7467601" y="3505202"/>
            <a:ext cx="533400" cy="5333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665832" y="4114800"/>
            <a:ext cx="1267795" cy="584776"/>
          </a:xfrm>
          <a:prstGeom prst="rect">
            <a:avLst/>
          </a:prstGeom>
          <a:solidFill>
            <a:srgbClr val="3A871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</a:rPr>
              <a:t>Gross gen: </a:t>
            </a:r>
          </a:p>
          <a:p>
            <a:pPr algn="ctr"/>
            <a:r>
              <a:rPr lang="en-US" sz="1600" b="1" dirty="0" smtClean="0">
                <a:solidFill>
                  <a:srgbClr val="FFFFFF"/>
                </a:solidFill>
              </a:rPr>
              <a:t>37%</a:t>
            </a:r>
            <a:endParaRPr lang="en-US" sz="1600" b="1" dirty="0">
              <a:solidFill>
                <a:srgbClr val="FFFFFF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16200000" flipH="1">
            <a:off x="7676340" y="3296462"/>
            <a:ext cx="278250" cy="69572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447800" y="4038600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FF"/>
                </a:solidFill>
              </a:rPr>
              <a:t>Nuclear: 21%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23707" y="4648200"/>
            <a:ext cx="18004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FF"/>
                </a:solidFill>
              </a:rPr>
              <a:t>Renewable: 13%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800" y="6135469"/>
            <a:ext cx="348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US total energy use: 98.3 quads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For electricity gen: 39%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438400" y="3124200"/>
            <a:ext cx="685800" cy="685800"/>
          </a:xfrm>
          <a:prstGeom prst="rect">
            <a:avLst/>
          </a:prstGeom>
          <a:solidFill>
            <a:srgbClr val="3A871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2667000"/>
            <a:ext cx="1377300" cy="584776"/>
          </a:xfrm>
          <a:prstGeom prst="rect">
            <a:avLst/>
          </a:prstGeom>
          <a:solidFill>
            <a:srgbClr val="3A871A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en-US" sz="1600" b="1" dirty="0" smtClean="0">
              <a:solidFill>
                <a:srgbClr val="FFFFFF"/>
              </a:solidFill>
            </a:endParaRPr>
          </a:p>
          <a:p>
            <a:r>
              <a:rPr lang="en-US" sz="1600" b="1" dirty="0" smtClean="0">
                <a:solidFill>
                  <a:srgbClr val="FFFFFF"/>
                </a:solidFill>
              </a:rPr>
              <a:t>Fossil : 65%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64111" y="4444424"/>
            <a:ext cx="1051089" cy="584776"/>
          </a:xfrm>
          <a:prstGeom prst="rect">
            <a:avLst/>
          </a:prstGeom>
          <a:solidFill>
            <a:srgbClr val="3A871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</a:rPr>
              <a:t>End use: </a:t>
            </a:r>
          </a:p>
          <a:p>
            <a:pPr algn="ctr"/>
            <a:r>
              <a:rPr lang="en-US" sz="1600" b="1" dirty="0" smtClean="0">
                <a:solidFill>
                  <a:srgbClr val="FFFFFF"/>
                </a:solidFill>
              </a:rPr>
              <a:t>33%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410200" y="4419600"/>
            <a:ext cx="685800" cy="685800"/>
          </a:xfrm>
          <a:prstGeom prst="rect">
            <a:avLst/>
          </a:prstGeom>
          <a:solidFill>
            <a:srgbClr val="3A871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24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Tracking performance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29713"/>
              </p:ext>
            </p:extLst>
          </p:nvPr>
        </p:nvGraphicFramePr>
        <p:xfrm>
          <a:off x="838200" y="1066800"/>
          <a:ext cx="6156325" cy="220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69" name="Equation" r:id="rId4" imgW="2425700" imgH="927100" progId="Equation.3">
                  <p:embed/>
                </p:oleObj>
              </mc:Choice>
              <mc:Fallback>
                <p:oleObj name="Equation" r:id="rId4" imgW="24257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066800"/>
                        <a:ext cx="6156325" cy="220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39000" y="1290935"/>
            <a:ext cx="160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ost of </a:t>
            </a:r>
            <a:r>
              <a:rPr lang="en-US" sz="2400" dirty="0" err="1" smtClean="0">
                <a:solidFill>
                  <a:srgbClr val="0000FF"/>
                </a:solidFill>
              </a:rPr>
              <a:t>Alg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0345" y="2438400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o</a:t>
            </a:r>
            <a:r>
              <a:rPr lang="en-US" sz="2400" dirty="0" smtClean="0">
                <a:solidFill>
                  <a:srgbClr val="0000FF"/>
                </a:solidFill>
              </a:rPr>
              <a:t>ptimal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2887" y="1912203"/>
            <a:ext cx="13307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ynamic</a:t>
            </a:r>
          </a:p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regret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555409"/>
              </p:ext>
            </p:extLst>
          </p:nvPr>
        </p:nvGraphicFramePr>
        <p:xfrm>
          <a:off x="1803400" y="4648200"/>
          <a:ext cx="1168400" cy="481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770" name="Equation" r:id="rId6" imgW="520700" imgH="228600" progId="Equation.3">
                  <p:embed/>
                </p:oleObj>
              </mc:Choice>
              <mc:Fallback>
                <p:oleObj name="Equation" r:id="rId6" imgW="520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3400" y="4648200"/>
                        <a:ext cx="1168400" cy="481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838200" y="3505200"/>
            <a:ext cx="80010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b="1" u="sng" dirty="0" smtClean="0">
                <a:ea typeface="宋体" pitchFamily="2" charset="-122"/>
              </a:rPr>
              <a:t>Theorem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1100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If rate of drifting is              then per-step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                   is asymptotically bounded by</a:t>
            </a:r>
          </a:p>
          <a:p>
            <a:pPr lvl="1" eaLnBrk="1" hangingPunct="1"/>
            <a:endParaRPr lang="en-US" altLang="zh-CN" dirty="0" smtClean="0">
              <a:ea typeface="宋体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itchFamily="2" charset="-122"/>
              </a:rPr>
              <a:t>Can made     arbitrarily small at cost of computation</a:t>
            </a:r>
            <a:endParaRPr lang="en-US" altLang="zh-CN" sz="2000" dirty="0" smtClean="0">
              <a:ea typeface="宋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4191000"/>
            <a:ext cx="1219200" cy="575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0" y="4533900"/>
            <a:ext cx="381000" cy="647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5200" y="5410200"/>
            <a:ext cx="381000" cy="647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848600" y="47360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(local min)</a:t>
            </a:r>
          </a:p>
        </p:txBody>
      </p:sp>
    </p:spTree>
    <p:extLst>
      <p:ext uri="{BB962C8B-B14F-4D97-AF65-F5344CB8AC3E}">
        <p14:creationId xmlns:p14="http://schemas.microsoft.com/office/powerpoint/2010/main" val="2471960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Implementation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77724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Implement L-BFGS-B</a:t>
            </a:r>
          </a:p>
          <a:p>
            <a:pPr lvl="1"/>
            <a:r>
              <a:rPr lang="en-US" dirty="0" smtClean="0"/>
              <a:t>More scalable</a:t>
            </a:r>
          </a:p>
          <a:p>
            <a:pPr lvl="1"/>
            <a:r>
              <a:rPr lang="en-US" dirty="0" smtClean="0"/>
              <a:t>Handles (box) constraints 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</a:p>
          <a:p>
            <a:pPr lvl="1"/>
            <a:endParaRPr lang="en-US" sz="2800" i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3200" dirty="0" smtClean="0"/>
              <a:t>Simulations</a:t>
            </a:r>
            <a:endParaRPr lang="en-US" sz="3200" dirty="0"/>
          </a:p>
          <a:p>
            <a:pPr lvl="1"/>
            <a:r>
              <a:rPr lang="en-US" dirty="0" smtClean="0"/>
              <a:t>IEEE 300 bus</a:t>
            </a:r>
            <a:endParaRPr lang="en-US" sz="2800" i="1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48462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Tracking 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5715000"/>
            <a:ext cx="159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300 bus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00"/>
            <a:ext cx="7848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23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Tracking performance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95400"/>
            <a:ext cx="8220891" cy="426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86600" y="5715000"/>
            <a:ext cx="159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IEEE 300 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18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Key message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79248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Large network of DERs</a:t>
            </a:r>
          </a:p>
          <a:p>
            <a:pPr lvl="1"/>
            <a:r>
              <a:rPr lang="en-US" sz="2000" dirty="0" smtClean="0"/>
              <a:t>Real-time optimization at scale</a:t>
            </a:r>
          </a:p>
          <a:p>
            <a:pPr lvl="1"/>
            <a:r>
              <a:rPr lang="en-US" sz="2000" dirty="0" smtClean="0"/>
              <a:t>Computational challenge: power flow solution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dirty="0" smtClean="0"/>
              <a:t>Online optimization </a:t>
            </a:r>
            <a:r>
              <a:rPr lang="en-US" sz="1800" dirty="0" smtClean="0"/>
              <a:t>[feedback control]</a:t>
            </a:r>
            <a:endParaRPr lang="en-US" sz="1200" dirty="0" smtClean="0"/>
          </a:p>
          <a:p>
            <a:pPr lvl="1"/>
            <a:r>
              <a:rPr lang="en-US" sz="2000" dirty="0" smtClean="0"/>
              <a:t>Network computes power flow solutions in real time at scale for free</a:t>
            </a:r>
          </a:p>
          <a:p>
            <a:pPr lvl="1"/>
            <a:r>
              <a:rPr lang="en-US" sz="2000" dirty="0" smtClean="0"/>
              <a:t>Exploit it for our optimization/control</a:t>
            </a:r>
          </a:p>
          <a:p>
            <a:pPr lvl="1"/>
            <a:r>
              <a:rPr lang="en-US" sz="2000" dirty="0" smtClean="0"/>
              <a:t>Naturally adapts to evolving network conditions</a:t>
            </a:r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dirty="0" smtClean="0"/>
              <a:t>Examples</a:t>
            </a:r>
            <a:endParaRPr lang="en-US" sz="2400" dirty="0"/>
          </a:p>
          <a:p>
            <a:pPr lvl="1"/>
            <a:r>
              <a:rPr lang="en-US" sz="2000" dirty="0" smtClean="0"/>
              <a:t>Slow timescale: OPF</a:t>
            </a:r>
          </a:p>
          <a:p>
            <a:pPr lvl="1"/>
            <a:r>
              <a:rPr lang="en-US" sz="2000" dirty="0" smtClean="0"/>
              <a:t>Fast timescale: frequency control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5643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38200" y="228600"/>
            <a:ext cx="8077200" cy="838200"/>
          </a:xfrm>
          <a:prstGeom prst="rect">
            <a:avLst/>
          </a:prstGeom>
        </p:spPr>
        <p:txBody>
          <a:bodyPr lIns="91436" tIns="45716" rIns="91436" bIns="45716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smtClean="0">
                <a:latin typeface="Verdana"/>
              </a:rPr>
              <a:t>US dirty supply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05400" y="4024355"/>
            <a:ext cx="3785220" cy="2833649"/>
            <a:chOff x="4596780" y="4194098"/>
            <a:chExt cx="3574586" cy="260195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092" t="3782" r="21157" b="2237"/>
            <a:stretch/>
          </p:blipFill>
          <p:spPr>
            <a:xfrm>
              <a:off x="4596780" y="4194098"/>
              <a:ext cx="3574586" cy="260195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562600" y="4659868"/>
              <a:ext cx="1058686" cy="33913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678BC"/>
                  </a:solidFill>
                </a:rPr>
                <a:t>a</a:t>
              </a:r>
              <a:r>
                <a:rPr lang="en-US" dirty="0" smtClean="0">
                  <a:solidFill>
                    <a:srgbClr val="2678BC"/>
                  </a:solidFill>
                </a:rPr>
                <a:t>ll fossils</a:t>
              </a:r>
              <a:endParaRPr lang="en-US" dirty="0">
                <a:solidFill>
                  <a:srgbClr val="2678BC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48400" y="5334000"/>
              <a:ext cx="889342" cy="33913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A739"/>
                  </a:solidFill>
                </a:rPr>
                <a:t>nuclear</a:t>
              </a:r>
              <a:endParaRPr lang="en-US" dirty="0">
                <a:solidFill>
                  <a:srgbClr val="FFA739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38715" y="5791200"/>
              <a:ext cx="719678" cy="33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891FF"/>
                  </a:solidFill>
                </a:rPr>
                <a:t>hydro</a:t>
              </a:r>
              <a:endParaRPr lang="en-US" dirty="0">
                <a:solidFill>
                  <a:srgbClr val="5891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" y="914400"/>
            <a:ext cx="9147091" cy="3056264"/>
            <a:chOff x="1" y="914400"/>
            <a:chExt cx="9147091" cy="3062235"/>
          </a:xfrm>
        </p:grpSpPr>
        <p:grpSp>
          <p:nvGrpSpPr>
            <p:cNvPr id="6" name="Group 5"/>
            <p:cNvGrpSpPr/>
            <p:nvPr/>
          </p:nvGrpSpPr>
          <p:grpSpPr>
            <a:xfrm>
              <a:off x="1" y="990600"/>
              <a:ext cx="9147091" cy="2986035"/>
              <a:chOff x="0" y="0"/>
              <a:chExt cx="9195919" cy="306244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9144000" cy="2895600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621478" y="87868"/>
                <a:ext cx="611368" cy="379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2678BC"/>
                    </a:solidFill>
                  </a:rPr>
                  <a:t>coal</a:t>
                </a:r>
                <a:endParaRPr lang="en-US" dirty="0">
                  <a:solidFill>
                    <a:srgbClr val="2678BC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8382000" y="849868"/>
                <a:ext cx="559810" cy="379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57914F"/>
                    </a:solidFill>
                  </a:rPr>
                  <a:t>gas</a:t>
                </a:r>
                <a:endParaRPr lang="en-US" dirty="0">
                  <a:solidFill>
                    <a:srgbClr val="57914F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096000" y="1371600"/>
                <a:ext cx="946774" cy="379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A739"/>
                    </a:solidFill>
                  </a:rPr>
                  <a:t>nuclear</a:t>
                </a:r>
                <a:endParaRPr lang="en-US" dirty="0">
                  <a:solidFill>
                    <a:srgbClr val="FFA739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156344" y="2209800"/>
                <a:ext cx="609894" cy="347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wind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610600" y="2746177"/>
                <a:ext cx="585319" cy="316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solar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086600" y="1905000"/>
                <a:ext cx="766153" cy="379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5891FF"/>
                    </a:solidFill>
                  </a:rPr>
                  <a:t>hydro</a:t>
                </a:r>
                <a:endParaRPr lang="en-US" dirty="0">
                  <a:solidFill>
                    <a:srgbClr val="5891FF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442389" y="2145268"/>
                <a:ext cx="417830" cy="379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B90000">
                        <a:lumMod val="75000"/>
                      </a:srgbClr>
                    </a:solidFill>
                  </a:rPr>
                  <a:t>oil</a:t>
                </a:r>
                <a:endParaRPr lang="en-US" dirty="0">
                  <a:solidFill>
                    <a:srgbClr val="B90000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304800" y="914400"/>
              <a:ext cx="1313355" cy="37005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t</a:t>
              </a:r>
              <a:r>
                <a:rPr lang="en-US" dirty="0" smtClean="0">
                  <a:solidFill>
                    <a:srgbClr val="000000"/>
                  </a:solidFill>
                </a:rPr>
                <a:t>rillion kWh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6" y="914400"/>
              <a:ext cx="313044" cy="3700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956" y="2069068"/>
              <a:ext cx="313044" cy="3700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006" y="4107921"/>
            <a:ext cx="3962395" cy="2826279"/>
            <a:chOff x="914404" y="4107921"/>
            <a:chExt cx="3962395" cy="2826279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5"/>
            <a:srcRect r="20273"/>
            <a:stretch/>
          </p:blipFill>
          <p:spPr>
            <a:xfrm>
              <a:off x="1143000" y="4107921"/>
              <a:ext cx="3733799" cy="2826279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 rot="16200000">
              <a:off x="495319" y="5067285"/>
              <a:ext cx="1176724" cy="33855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billion kWh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43307" y="4364985"/>
              <a:ext cx="60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2678BC"/>
                  </a:solidFill>
                </a:rPr>
                <a:t>coal</a:t>
              </a:r>
              <a:endParaRPr lang="en-US" dirty="0">
                <a:solidFill>
                  <a:srgbClr val="2678BC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24000" y="4953000"/>
              <a:ext cx="556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7914F"/>
                  </a:solidFill>
                </a:rPr>
                <a:t>gas</a:t>
              </a:r>
              <a:endParaRPr lang="en-US" dirty="0">
                <a:solidFill>
                  <a:srgbClr val="57914F"/>
                </a:solidFill>
              </a:endParaRPr>
            </a:p>
          </p:txBody>
        </p:sp>
      </p:grp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4" y="6400804"/>
            <a:ext cx="653837" cy="461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6" rIns="91436" bIns="45716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Source: </a:t>
            </a:r>
          </a:p>
          <a:p>
            <a:r>
              <a:rPr lang="en-US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US EIA</a:t>
            </a:r>
          </a:p>
        </p:txBody>
      </p:sp>
    </p:spTree>
    <p:extLst>
      <p:ext uri="{BB962C8B-B14F-4D97-AF65-F5344CB8AC3E}">
        <p14:creationId xmlns:p14="http://schemas.microsoft.com/office/powerpoint/2010/main" val="22592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1" name="Rectangle 4"/>
          <p:cNvSpPr>
            <a:spLocks noChangeArrowheads="1"/>
          </p:cNvSpPr>
          <p:nvPr/>
        </p:nvSpPr>
        <p:spPr bwMode="auto">
          <a:xfrm>
            <a:off x="4" y="6581004"/>
            <a:ext cx="1095815" cy="27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6" rIns="91436" bIns="45716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Source: US EIA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228600"/>
            <a:ext cx="8077200" cy="838200"/>
          </a:xfrm>
          <a:prstGeom prst="rect">
            <a:avLst/>
          </a:prstGeom>
        </p:spPr>
        <p:txBody>
          <a:bodyPr lIns="91436" tIns="45716" rIns="91436" bIns="45716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smtClean="0">
                <a:latin typeface="Verdana"/>
              </a:rPr>
              <a:t>US renewable generations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0" y="1219204"/>
            <a:ext cx="9220200" cy="2223247"/>
            <a:chOff x="0" y="1219200"/>
            <a:chExt cx="9220200" cy="2223247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1219200"/>
              <a:ext cx="9067800" cy="2223247"/>
              <a:chOff x="0" y="1219200"/>
              <a:chExt cx="9067800" cy="222324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219200"/>
                <a:ext cx="9067800" cy="2223247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602" y="1219200"/>
                <a:ext cx="1749998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750 billion kWh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0" y="1828800"/>
                <a:ext cx="5698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500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0" y="2438400"/>
                <a:ext cx="5698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250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6934200" y="2057400"/>
              <a:ext cx="762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A739"/>
                  </a:solidFill>
                </a:rPr>
                <a:t>hydro</a:t>
              </a:r>
              <a:endParaRPr lang="en-US" dirty="0">
                <a:solidFill>
                  <a:srgbClr val="FFA73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96200" y="2819400"/>
              <a:ext cx="67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7914F"/>
                  </a:solidFill>
                </a:rPr>
                <a:t>wind</a:t>
              </a:r>
              <a:endParaRPr lang="en-US" dirty="0">
                <a:solidFill>
                  <a:srgbClr val="57914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49453" y="1600200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2678BC"/>
                  </a:solidFill>
                </a:rPr>
                <a:t>nuclear</a:t>
              </a:r>
              <a:endParaRPr lang="en-US" dirty="0">
                <a:solidFill>
                  <a:srgbClr val="2678BC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535209" y="2895600"/>
              <a:ext cx="684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solar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23258" y="3492646"/>
            <a:ext cx="4773142" cy="3365354"/>
            <a:chOff x="4370858" y="3492646"/>
            <a:chExt cx="4773142" cy="3365354"/>
          </a:xfrm>
        </p:grpSpPr>
        <p:graphicFrame>
          <p:nvGraphicFramePr>
            <p:cNvPr id="9" name="Chart 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81449482"/>
                </p:ext>
              </p:extLst>
            </p:nvPr>
          </p:nvGraphicFramePr>
          <p:xfrm>
            <a:off x="4370858" y="3492646"/>
            <a:ext cx="4773142" cy="33653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5105400" y="3821668"/>
              <a:ext cx="76208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A739"/>
                  </a:solidFill>
                </a:rPr>
                <a:t>hydro</a:t>
              </a:r>
              <a:endParaRPr lang="en-US" dirty="0">
                <a:solidFill>
                  <a:srgbClr val="FFA739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9800" y="5486400"/>
              <a:ext cx="672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57914F"/>
                  </a:solidFill>
                </a:rPr>
                <a:t>wind</a:t>
              </a:r>
              <a:endParaRPr lang="en-US" dirty="0">
                <a:solidFill>
                  <a:srgbClr val="57914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01000" y="5867400"/>
              <a:ext cx="684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solar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72603"/>
            <a:ext cx="4191001" cy="33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Bootcamp</a:t>
            </a:r>
            <a:r>
              <a:rPr lang="en-US" dirty="0" smtClean="0"/>
              <a:t>: Power systems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143000"/>
            <a:ext cx="8001000" cy="42672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solidFill>
                  <a:srgbClr val="000000"/>
                </a:solidFill>
              </a:rPr>
              <a:t>The flow of power </a:t>
            </a:r>
            <a:r>
              <a:rPr lang="en-US" sz="2000" dirty="0" smtClean="0">
                <a:solidFill>
                  <a:srgbClr val="000000"/>
                </a:solidFill>
              </a:rPr>
              <a:t>(S Low)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Basic concepts and models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Power flow and optimization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050" dirty="0" smtClean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The flow of information </a:t>
            </a:r>
            <a:r>
              <a:rPr lang="en-US" sz="2000" dirty="0" smtClean="0"/>
              <a:t>(S </a:t>
            </a:r>
            <a:r>
              <a:rPr lang="en-US" sz="2000" dirty="0" err="1" smtClean="0"/>
              <a:t>Meyn</a:t>
            </a:r>
            <a:r>
              <a:rPr lang="en-US" sz="2000" dirty="0" smtClean="0"/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</a:rPr>
              <a:t>Distributed control architectures</a:t>
            </a:r>
            <a:endParaRPr lang="en-US" sz="2000" dirty="0" smtClean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05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The flow of </a:t>
            </a:r>
            <a:r>
              <a:rPr lang="en-US" dirty="0" smtClean="0"/>
              <a:t>money </a:t>
            </a:r>
            <a:r>
              <a:rPr lang="en-US" sz="2000" dirty="0" smtClean="0"/>
              <a:t>(K </a:t>
            </a:r>
            <a:r>
              <a:rPr lang="en-US" sz="2000" dirty="0" err="1" smtClean="0"/>
              <a:t>Poolla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</a:rPr>
              <a:t>Market structures and services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7254" y="5791200"/>
            <a:ext cx="4003946" cy="707886"/>
          </a:xfrm>
          <a:prstGeom prst="rect">
            <a:avLst/>
          </a:prstGeom>
          <a:solidFill>
            <a:srgbClr val="FFFFA4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f</a:t>
            </a:r>
            <a:r>
              <a:rPr lang="en-US" sz="2000" b="1" dirty="0" smtClean="0">
                <a:solidFill>
                  <a:srgbClr val="0000FF"/>
                </a:solidFill>
              </a:rPr>
              <a:t>rom steady state to dynamics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f</a:t>
            </a:r>
            <a:r>
              <a:rPr lang="en-US" sz="2000" b="1" dirty="0" smtClean="0">
                <a:solidFill>
                  <a:srgbClr val="0000FF"/>
                </a:solidFill>
              </a:rPr>
              <a:t>rom engineering to economics</a:t>
            </a:r>
          </a:p>
        </p:txBody>
      </p:sp>
    </p:spTree>
    <p:extLst>
      <p:ext uri="{BB962C8B-B14F-4D97-AF65-F5344CB8AC3E}">
        <p14:creationId xmlns:p14="http://schemas.microsoft.com/office/powerpoint/2010/main" val="3305039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56685"/>
            <a:ext cx="6858000" cy="5725115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06043" y="3276600"/>
            <a:ext cx="3285557" cy="64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6" rIns="91436" bIns="45716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US wind generation capacity exceeded hydro capacity in 2016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38200" y="228600"/>
            <a:ext cx="8077200" cy="838200"/>
          </a:xfrm>
          <a:prstGeom prst="rect">
            <a:avLst/>
          </a:prstGeom>
        </p:spPr>
        <p:txBody>
          <a:bodyPr lIns="91436" tIns="45716" rIns="91436" bIns="45716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smtClean="0">
                <a:latin typeface="Verdana"/>
              </a:rPr>
              <a:t>US wind capacity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400800" y="2362200"/>
            <a:ext cx="609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191000" y="2133600"/>
            <a:ext cx="210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000000"/>
                </a:solidFill>
              </a:rPr>
              <a:t>Hydro capacity (2015):</a:t>
            </a:r>
          </a:p>
          <a:p>
            <a:pPr algn="r"/>
            <a:r>
              <a:rPr lang="en-US" sz="1400" b="1" dirty="0" smtClean="0">
                <a:solidFill>
                  <a:srgbClr val="000000"/>
                </a:solidFill>
              </a:rPr>
              <a:t>78,956 MW 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6600" y="1762780"/>
            <a:ext cx="20188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Wind capacity (2016):</a:t>
            </a:r>
          </a:p>
          <a:p>
            <a:r>
              <a:rPr lang="en-US" sz="1400" b="1" dirty="0" smtClean="0">
                <a:solidFill>
                  <a:srgbClr val="000000"/>
                </a:solidFill>
              </a:rPr>
              <a:t>82,183 MW</a:t>
            </a:r>
            <a:endParaRPr lang="en-US" sz="1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8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33840" y="6427121"/>
            <a:ext cx="2318230" cy="43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6" rIns="91436" bIns="45716">
            <a:spAutoFit/>
          </a:bodyPr>
          <a:lstStyle/>
          <a:p>
            <a:pPr algn="r"/>
            <a:r>
              <a:rPr lang="en-US" sz="11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Source: </a:t>
            </a:r>
            <a:r>
              <a:rPr lang="en-US" sz="11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SEIA 2015 </a:t>
            </a:r>
          </a:p>
          <a:p>
            <a:pPr algn="r"/>
            <a:r>
              <a:rPr lang="en-US" sz="11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(Solar Energy Industries  Association)</a:t>
            </a:r>
            <a:endParaRPr lang="en-US" sz="11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38200" y="228600"/>
            <a:ext cx="8077200" cy="838200"/>
          </a:xfrm>
          <a:prstGeom prst="rect">
            <a:avLst/>
          </a:prstGeom>
        </p:spPr>
        <p:txBody>
          <a:bodyPr lIns="91436" tIns="45716" rIns="91436" bIns="45716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smtClean="0">
                <a:latin typeface="Verdana"/>
              </a:rPr>
              <a:t>US solar capacity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856"/>
          <a:stretch/>
        </p:blipFill>
        <p:spPr>
          <a:xfrm>
            <a:off x="263104" y="1079499"/>
            <a:ext cx="3915352" cy="3543663"/>
          </a:xfrm>
          <a:prstGeom prst="rect">
            <a:avLst/>
          </a:prstGeom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914400" y="4876800"/>
            <a:ext cx="6934200" cy="1752600"/>
          </a:xfrm>
          <a:prstGeom prst="rect">
            <a:avLst/>
          </a:prstGeom>
        </p:spPr>
        <p:txBody>
          <a:bodyPr/>
          <a:lstStyle>
            <a:lvl1pPr marL="469824" indent="-4698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01" indent="-436491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11" indent="-3952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589" indent="-38728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573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70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7824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495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075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CC0000"/>
              </a:buClr>
              <a:buFont typeface="Wingdings" pitchFamily="2" charset="2"/>
              <a:buNone/>
            </a:pPr>
            <a:r>
              <a:rPr lang="en-US" sz="2000" dirty="0" smtClean="0">
                <a:solidFill>
                  <a:srgbClr val="000000"/>
                </a:solidFill>
                <a:latin typeface="Verdana"/>
              </a:rPr>
              <a:t>US solar industry snapshot</a:t>
            </a:r>
          </a:p>
          <a:p>
            <a:pPr lvl="1">
              <a:buClr>
                <a:srgbClr val="CC0000"/>
              </a:buClr>
            </a:pPr>
            <a:r>
              <a:rPr lang="en-US" sz="1600" dirty="0" smtClean="0">
                <a:solidFill>
                  <a:srgbClr val="000000"/>
                </a:solidFill>
                <a:latin typeface="Verdana"/>
              </a:rPr>
              <a:t>US installed solar capacity by mid 2015: ~23 GW</a:t>
            </a:r>
          </a:p>
          <a:p>
            <a:pPr lvl="2">
              <a:buClr>
                <a:srgbClr val="CC0000"/>
              </a:buClr>
            </a:pPr>
            <a:r>
              <a:rPr lang="en-US" sz="1050" dirty="0" smtClean="0">
                <a:solidFill>
                  <a:srgbClr val="000000"/>
                </a:solidFill>
                <a:latin typeface="Verdana"/>
              </a:rPr>
              <a:t>784K homes and businesses</a:t>
            </a:r>
          </a:p>
          <a:p>
            <a:pPr lvl="1">
              <a:buClr>
                <a:srgbClr val="CC0000"/>
              </a:buClr>
            </a:pPr>
            <a:r>
              <a:rPr lang="en-US" sz="1600" dirty="0" smtClean="0">
                <a:solidFill>
                  <a:srgbClr val="000000"/>
                </a:solidFill>
                <a:latin typeface="Verdana"/>
              </a:rPr>
              <a:t>Q2 2015 solar installation: 1.4 GW</a:t>
            </a:r>
          </a:p>
          <a:p>
            <a:pPr lvl="2">
              <a:buClr>
                <a:srgbClr val="CC0000"/>
              </a:buClr>
            </a:pPr>
            <a:r>
              <a:rPr lang="en-US" sz="1050" dirty="0" smtClean="0">
                <a:solidFill>
                  <a:srgbClr val="000000"/>
                </a:solidFill>
                <a:latin typeface="Verdana"/>
              </a:rPr>
              <a:t>Utility: 729 MW</a:t>
            </a:r>
          </a:p>
          <a:p>
            <a:pPr lvl="2">
              <a:buClr>
                <a:srgbClr val="CC0000"/>
              </a:buClr>
            </a:pPr>
            <a:r>
              <a:rPr lang="en-US" sz="1050" dirty="0" smtClean="0">
                <a:solidFill>
                  <a:srgbClr val="000000"/>
                </a:solidFill>
                <a:latin typeface="Verdana"/>
              </a:rPr>
              <a:t>Residential: 473 MW (70% growth </a:t>
            </a:r>
            <a:r>
              <a:rPr lang="en-US" sz="1050" dirty="0" err="1" smtClean="0">
                <a:solidFill>
                  <a:srgbClr val="000000"/>
                </a:solidFill>
                <a:latin typeface="Verdana"/>
              </a:rPr>
              <a:t>yr</a:t>
            </a:r>
            <a:r>
              <a:rPr lang="en-US" sz="1050" dirty="0" smtClean="0">
                <a:solidFill>
                  <a:srgbClr val="000000"/>
                </a:solidFill>
                <a:latin typeface="Verdana"/>
              </a:rPr>
              <a:t>-on-</a:t>
            </a:r>
            <a:r>
              <a:rPr lang="en-US" sz="1050" dirty="0" err="1" smtClean="0">
                <a:solidFill>
                  <a:srgbClr val="000000"/>
                </a:solidFill>
                <a:latin typeface="Verdana"/>
              </a:rPr>
              <a:t>yr</a:t>
            </a:r>
            <a:r>
              <a:rPr lang="en-US" sz="1050" dirty="0" smtClean="0">
                <a:solidFill>
                  <a:srgbClr val="000000"/>
                </a:solidFill>
                <a:latin typeface="Verdana"/>
              </a:rPr>
              <a:t>)</a:t>
            </a:r>
          </a:p>
          <a:p>
            <a:pPr lvl="1">
              <a:buClr>
                <a:srgbClr val="CC0000"/>
              </a:buClr>
            </a:pPr>
            <a:r>
              <a:rPr lang="en-US" sz="1600" dirty="0" smtClean="0">
                <a:solidFill>
                  <a:srgbClr val="000000"/>
                </a:solidFill>
                <a:latin typeface="Verdana"/>
              </a:rPr>
              <a:t>H1 2015: a new solar installation / 2 </a:t>
            </a:r>
            <a:r>
              <a:rPr lang="en-US" sz="1600" dirty="0" err="1" smtClean="0">
                <a:solidFill>
                  <a:srgbClr val="000000"/>
                </a:solidFill>
                <a:latin typeface="Verdana"/>
              </a:rPr>
              <a:t>mins</a:t>
            </a:r>
            <a:endParaRPr lang="en-US" sz="1600" dirty="0" smtClean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877" y="1066800"/>
            <a:ext cx="3955923" cy="30083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5867400" y="3581400"/>
            <a:ext cx="457200" cy="457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8600" y="2667000"/>
            <a:ext cx="1097075" cy="1077218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DC9031"/>
                </a:solidFill>
              </a:rPr>
              <a:t>Federal</a:t>
            </a:r>
          </a:p>
          <a:p>
            <a:r>
              <a:rPr lang="en-US" sz="1600" dirty="0">
                <a:solidFill>
                  <a:srgbClr val="DC9031"/>
                </a:solidFill>
              </a:rPr>
              <a:t>i</a:t>
            </a:r>
            <a:r>
              <a:rPr lang="en-US" sz="1600" dirty="0" smtClean="0">
                <a:solidFill>
                  <a:srgbClr val="DC9031"/>
                </a:solidFill>
              </a:rPr>
              <a:t>ncentives</a:t>
            </a:r>
          </a:p>
          <a:p>
            <a:r>
              <a:rPr lang="en-US" sz="1600" dirty="0">
                <a:solidFill>
                  <a:srgbClr val="DC9031"/>
                </a:solidFill>
              </a:rPr>
              <a:t>e</a:t>
            </a:r>
            <a:r>
              <a:rPr lang="en-US" sz="1600" dirty="0" smtClean="0">
                <a:solidFill>
                  <a:srgbClr val="DC9031"/>
                </a:solidFill>
              </a:rPr>
              <a:t>xtended</a:t>
            </a:r>
          </a:p>
          <a:p>
            <a:r>
              <a:rPr lang="en-US" sz="1600" dirty="0">
                <a:solidFill>
                  <a:srgbClr val="DC9031"/>
                </a:solidFill>
              </a:rPr>
              <a:t>t</a:t>
            </a:r>
            <a:r>
              <a:rPr lang="en-US" sz="1600" dirty="0" smtClean="0">
                <a:solidFill>
                  <a:srgbClr val="DC9031"/>
                </a:solidFill>
              </a:rPr>
              <a:t>o 2023</a:t>
            </a:r>
            <a:endParaRPr lang="en-US" sz="1600" dirty="0">
              <a:solidFill>
                <a:srgbClr val="DC90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8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72165" y="414529"/>
            <a:ext cx="7333635" cy="6062471"/>
            <a:chOff x="1200765" y="566928"/>
            <a:chExt cx="7333635" cy="60624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765" y="566928"/>
              <a:ext cx="7333635" cy="606247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5029200" y="1219200"/>
              <a:ext cx="3505200" cy="1143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0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561859" y="5943600"/>
            <a:ext cx="2998855" cy="73865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Source: Renewable Energy</a:t>
            </a:r>
          </a:p>
          <a:p>
            <a:r>
              <a:rPr lang="en-US" sz="1400" dirty="0">
                <a:solidFill>
                  <a:srgbClr val="000000"/>
                </a:solidFill>
              </a:rPr>
              <a:t>             Global Status Report, 2010</a:t>
            </a:r>
          </a:p>
          <a:p>
            <a:r>
              <a:rPr lang="en-US" sz="1400" dirty="0">
                <a:solidFill>
                  <a:srgbClr val="000000"/>
                </a:solidFill>
              </a:rPr>
              <a:t>Source: M. Jacobson, 2011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" y="4"/>
            <a:ext cx="4800600" cy="3160931"/>
            <a:chOff x="1" y="0"/>
            <a:chExt cx="4800600" cy="3160931"/>
          </a:xfrm>
        </p:grpSpPr>
        <p:pic>
          <p:nvPicPr>
            <p:cNvPr id="608261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0"/>
              <a:ext cx="4800600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457200" y="2514600"/>
              <a:ext cx="3962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</a:rPr>
                <a:t>Wind power over land </a:t>
              </a:r>
              <a:r>
                <a:rPr lang="en-US" sz="1400" b="1" dirty="0">
                  <a:solidFill>
                    <a:srgbClr val="000000"/>
                  </a:solidFill>
                </a:rPr>
                <a:t>(exc. </a:t>
              </a:r>
              <a:r>
                <a:rPr lang="en-US" sz="1400" b="1" dirty="0" err="1">
                  <a:solidFill>
                    <a:srgbClr val="000000"/>
                  </a:solidFill>
                </a:rPr>
                <a:t>Antartica</a:t>
              </a:r>
              <a:r>
                <a:rPr lang="en-US" sz="1400" b="1" dirty="0">
                  <a:solidFill>
                    <a:srgbClr val="000000"/>
                  </a:solidFill>
                </a:rPr>
                <a:t>) </a:t>
              </a:r>
            </a:p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70 – 170 TW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3567701"/>
            <a:ext cx="4800600" cy="3273366"/>
            <a:chOff x="0" y="3567701"/>
            <a:chExt cx="4800600" cy="3273366"/>
          </a:xfrm>
        </p:grpSpPr>
        <p:pic>
          <p:nvPicPr>
            <p:cNvPr id="60826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3567701"/>
              <a:ext cx="4800600" cy="2604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181146" y="6194736"/>
              <a:ext cx="25962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Solar power over land</a:t>
              </a:r>
            </a:p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340 TW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62600" y="1008996"/>
            <a:ext cx="3581400" cy="255453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000" b="1" u="sng" dirty="0">
                <a:solidFill>
                  <a:srgbClr val="000000"/>
                </a:solidFill>
              </a:rPr>
              <a:t>Worldwide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energy demand: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16 TW</a:t>
            </a:r>
          </a:p>
          <a:p>
            <a:endParaRPr lang="en-US" sz="2000" b="1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electricity demand: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2.2 TW</a:t>
            </a:r>
          </a:p>
          <a:p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74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9144000" cy="64556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-41940"/>
            <a:ext cx="9144000" cy="1184932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pPr>
              <a:spcBef>
                <a:spcPts val="1000"/>
              </a:spcBef>
              <a:spcAft>
                <a:spcPts val="2000"/>
              </a:spcAft>
            </a:pPr>
            <a:r>
              <a:rPr lang="en-US" sz="3600" b="1" dirty="0" smtClean="0">
                <a:solidFill>
                  <a:srgbClr val="0000FF"/>
                </a:solidFill>
              </a:rPr>
              <a:t>Power </a:t>
            </a:r>
            <a:r>
              <a:rPr lang="en-US" sz="3600" b="1" dirty="0">
                <a:solidFill>
                  <a:srgbClr val="0000FF"/>
                </a:solidFill>
              </a:rPr>
              <a:t>the world by solar</a:t>
            </a:r>
            <a:endParaRPr lang="en-US" sz="1000" b="1" dirty="0">
              <a:solidFill>
                <a:srgbClr val="0000FF"/>
              </a:solidFill>
            </a:endParaRPr>
          </a:p>
          <a:p>
            <a:pPr>
              <a:spcBef>
                <a:spcPts val="1000"/>
              </a:spcBef>
              <a:spcAft>
                <a:spcPts val="2000"/>
              </a:spcAft>
            </a:pP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52400" y="5638800"/>
            <a:ext cx="20574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0" y="4038600"/>
            <a:ext cx="15240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487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3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3594104" y="2679704"/>
            <a:ext cx="5338763" cy="3643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4" cstate="print">
            <a:lum bright="18000"/>
          </a:blip>
          <a:srcRect/>
          <a:stretch>
            <a:fillRect/>
          </a:stretch>
        </p:blipFill>
        <p:spPr bwMode="auto">
          <a:xfrm>
            <a:off x="384175" y="1349376"/>
            <a:ext cx="2941638" cy="3971925"/>
          </a:xfrm>
          <a:prstGeom prst="rect">
            <a:avLst/>
          </a:prstGeom>
          <a:noFill/>
          <a:ln w="19050">
            <a:noFill/>
            <a:miter lim="800000"/>
            <a:headEnd type="none" w="lg" len="lg"/>
            <a:tailEnd type="none" w="lg" len="lg"/>
          </a:ln>
          <a:effectLst/>
        </p:spPr>
      </p:pic>
      <p:pic>
        <p:nvPicPr>
          <p:cNvPr id="223237" name="Picture 5" descr="06SGSprint"/>
          <p:cNvPicPr>
            <a:picLocks noChangeAspect="1" noChangeArrowheads="1"/>
          </p:cNvPicPr>
          <p:nvPr/>
        </p:nvPicPr>
        <p:blipFill>
          <a:blip r:embed="rId5" cstate="print"/>
          <a:srcRect t="14810" b="6686"/>
          <a:stretch>
            <a:fillRect/>
          </a:stretch>
        </p:blipFill>
        <p:spPr bwMode="auto">
          <a:xfrm>
            <a:off x="4235454" y="1398588"/>
            <a:ext cx="4672013" cy="2813050"/>
          </a:xfrm>
          <a:prstGeom prst="rect">
            <a:avLst/>
          </a:prstGeom>
          <a:noFill/>
        </p:spPr>
      </p:pic>
      <p:pic>
        <p:nvPicPr>
          <p:cNvPr id="223238" name="Picture 6"/>
          <p:cNvPicPr>
            <a:picLocks noChangeAspect="1" noChangeArrowheads="1"/>
          </p:cNvPicPr>
          <p:nvPr/>
        </p:nvPicPr>
        <p:blipFill>
          <a:blip r:embed="rId6" cstate="print"/>
          <a:srcRect l="4205" r="5814"/>
          <a:stretch>
            <a:fillRect/>
          </a:stretch>
        </p:blipFill>
        <p:spPr bwMode="auto">
          <a:xfrm>
            <a:off x="400050" y="3870325"/>
            <a:ext cx="4241800" cy="26177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</p:pic>
      <p:sp>
        <p:nvSpPr>
          <p:cNvPr id="223239" name="AutoShape 7"/>
          <p:cNvSpPr>
            <a:spLocks noChangeArrowheads="1"/>
          </p:cNvSpPr>
          <p:nvPr/>
        </p:nvSpPr>
        <p:spPr bwMode="auto">
          <a:xfrm rot="984033">
            <a:off x="2617788" y="2984502"/>
            <a:ext cx="1327150" cy="931863"/>
          </a:xfrm>
          <a:prstGeom prst="rightArrow">
            <a:avLst>
              <a:gd name="adj1" fmla="val 50000"/>
              <a:gd name="adj2" fmla="val 35605"/>
            </a:avLst>
          </a:prstGeom>
          <a:solidFill>
            <a:srgbClr val="00FF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91436" tIns="45716" rIns="91436" bIns="45716" anchor="ctr"/>
          <a:lstStyle/>
          <a:p>
            <a:pPr algn="ctr">
              <a:spcBef>
                <a:spcPct val="50000"/>
              </a:spcBef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3240" name="AutoShape 8"/>
          <p:cNvSpPr>
            <a:spLocks noChangeArrowheads="1"/>
          </p:cNvSpPr>
          <p:nvPr/>
        </p:nvSpPr>
        <p:spPr bwMode="auto">
          <a:xfrm rot="9150454">
            <a:off x="3935413" y="3594102"/>
            <a:ext cx="1327150" cy="931863"/>
          </a:xfrm>
          <a:prstGeom prst="rightArrow">
            <a:avLst>
              <a:gd name="adj1" fmla="val 50000"/>
              <a:gd name="adj2" fmla="val 35605"/>
            </a:avLst>
          </a:prstGeom>
          <a:solidFill>
            <a:srgbClr val="00FF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lIns="91436" tIns="45716" rIns="91436" bIns="45716" anchor="ctr"/>
          <a:lstStyle/>
          <a:p>
            <a:pPr algn="ctr">
              <a:spcBef>
                <a:spcPct val="50000"/>
              </a:spcBef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23241" name="Text Box 9"/>
          <p:cNvSpPr txBox="1">
            <a:spLocks noChangeArrowheads="1"/>
          </p:cNvSpPr>
          <p:nvPr/>
        </p:nvSpPr>
        <p:spPr bwMode="auto">
          <a:xfrm>
            <a:off x="822329" y="4764088"/>
            <a:ext cx="7496175" cy="984250"/>
          </a:xfrm>
          <a:prstGeom prst="rect">
            <a:avLst/>
          </a:prstGeom>
          <a:solidFill>
            <a:srgbClr val="FFFF66"/>
          </a:solidFill>
          <a:ln w="19050">
            <a:solidFill>
              <a:srgbClr val="D6D100"/>
            </a:solidFill>
            <a:miter lim="800000"/>
            <a:headEnd/>
            <a:tailEnd/>
          </a:ln>
          <a:effectLst/>
        </p:spPr>
        <p:txBody>
          <a:bodyPr lIns="91436" tIns="45716" rIns="91436" bIns="45716" anchor="ctr"/>
          <a:lstStyle/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rgbClr val="000000"/>
                </a:solidFill>
              </a:rPr>
              <a:t>High Levels of Wind and Solar PV Will Present an Operating Challenge!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3000" y="6443246"/>
            <a:ext cx="2537966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Rosa Yang, EPRI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0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23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23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23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9" grpId="0" animBg="1"/>
      <p:bldP spid="223239" grpId="1" animBg="1"/>
      <p:bldP spid="223239" grpId="2" animBg="1"/>
      <p:bldP spid="223240" grpId="0" animBg="1"/>
      <p:bldP spid="223240" grpId="1" animBg="1"/>
      <p:bldP spid="2232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6273227"/>
            <a:ext cx="8763000" cy="58476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</a:rPr>
              <a:t>Source: Leon </a:t>
            </a:r>
            <a:r>
              <a:rPr lang="en-US" sz="1600" dirty="0" err="1">
                <a:solidFill>
                  <a:srgbClr val="000000"/>
                </a:solidFill>
              </a:rPr>
              <a:t>Roose</a:t>
            </a:r>
            <a:r>
              <a:rPr lang="en-US" sz="1600" dirty="0">
                <a:solidFill>
                  <a:srgbClr val="000000"/>
                </a:solidFill>
              </a:rPr>
              <a:t>, University of Hawaii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Development &amp; demo of smart grid inverters for high-penetration PV 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31"/>
            <a:ext cx="8534400" cy="59563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/>
          <p:cNvSpPr txBox="1"/>
          <p:nvPr/>
        </p:nvSpPr>
        <p:spPr>
          <a:xfrm>
            <a:off x="76200" y="5105401"/>
            <a:ext cx="5867400" cy="400101"/>
          </a:xfrm>
          <a:prstGeom prst="rect">
            <a:avLst/>
          </a:prstGeom>
          <a:solidFill>
            <a:srgbClr val="FFFFFF"/>
          </a:solidFill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Voltage violations are quite frequent</a:t>
            </a:r>
          </a:p>
        </p:txBody>
      </p:sp>
    </p:spTree>
    <p:extLst>
      <p:ext uri="{BB962C8B-B14F-4D97-AF65-F5344CB8AC3E}">
        <p14:creationId xmlns:p14="http://schemas.microsoft.com/office/powerpoint/2010/main" val="3531366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31"/>
            <a:ext cx="8534400" cy="59563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6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273227"/>
            <a:ext cx="8763000" cy="584767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r"/>
            <a:r>
              <a:rPr lang="en-US" sz="1600" dirty="0">
                <a:solidFill>
                  <a:srgbClr val="000000"/>
                </a:solidFill>
              </a:rPr>
              <a:t>Source: Leon </a:t>
            </a:r>
            <a:r>
              <a:rPr lang="en-US" sz="1600" dirty="0" err="1">
                <a:solidFill>
                  <a:srgbClr val="000000"/>
                </a:solidFill>
              </a:rPr>
              <a:t>Roose</a:t>
            </a:r>
            <a:r>
              <a:rPr lang="en-US" sz="1600" dirty="0">
                <a:solidFill>
                  <a:srgbClr val="000000"/>
                </a:solidFill>
              </a:rPr>
              <a:t>, University of Hawaii</a:t>
            </a:r>
          </a:p>
          <a:p>
            <a:pPr algn="r"/>
            <a:r>
              <a:rPr lang="en-US" sz="1600" dirty="0">
                <a:solidFill>
                  <a:srgbClr val="000000"/>
                </a:solidFill>
              </a:rPr>
              <a:t>Development &amp; demo of smart grid inverters for high-penetration PV applications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27197">
            <a:off x="458720" y="782857"/>
            <a:ext cx="8694594" cy="1703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5253434"/>
            <a:ext cx="6305365" cy="159884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6200" y="1676400"/>
            <a:ext cx="4958426" cy="2133600"/>
            <a:chOff x="76200" y="1905000"/>
            <a:chExt cx="4958426" cy="21336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200" y="1905000"/>
              <a:ext cx="4958426" cy="21336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146220" y="2971800"/>
              <a:ext cx="2719565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0000">
                      <a:lumMod val="75000"/>
                    </a:srgbClr>
                  </a:solidFill>
                </a:rPr>
                <a:t>“Energiewende”</a:t>
              </a:r>
            </a:p>
          </p:txBody>
        </p:sp>
      </p:grpSp>
      <p:pic>
        <p:nvPicPr>
          <p:cNvPr id="5" name="Picture 4" descr="Hawaii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3418406"/>
            <a:ext cx="4724400" cy="34197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07521">
            <a:off x="-110026" y="3234130"/>
            <a:ext cx="8768168" cy="147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8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Today’s grid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5486400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92920"/>
            <a:ext cx="5942289" cy="3807680"/>
          </a:xfrm>
          <a:prstGeom prst="rect">
            <a:avLst/>
          </a:prstGeom>
        </p:spPr>
      </p:pic>
      <p:sp>
        <p:nvSpPr>
          <p:cNvPr id="16" name="Content Placeholder 5"/>
          <p:cNvSpPr>
            <a:spLocks noGrp="1"/>
          </p:cNvSpPr>
          <p:nvPr>
            <p:ph idx="1"/>
          </p:nvPr>
        </p:nvSpPr>
        <p:spPr>
          <a:xfrm>
            <a:off x="1219200" y="4800600"/>
            <a:ext cx="7467600" cy="2057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Few large generators</a:t>
            </a:r>
          </a:p>
          <a:p>
            <a:pPr lvl="1">
              <a:buClr>
                <a:srgbClr val="CC0000"/>
              </a:buClr>
            </a:pPr>
            <a:r>
              <a:rPr lang="en-US" sz="1600" dirty="0" smtClean="0">
                <a:solidFill>
                  <a:srgbClr val="000000"/>
                </a:solidFill>
              </a:rPr>
              <a:t>~10K bulk generators (&gt;90% capacity), actively controlled</a:t>
            </a:r>
            <a:endParaRPr lang="en-US" sz="1100" dirty="0" smtClean="0"/>
          </a:p>
          <a:p>
            <a:pPr marL="0" indent="0">
              <a:buNone/>
            </a:pPr>
            <a:r>
              <a:rPr lang="en-US" sz="2000" dirty="0" smtClean="0"/>
              <a:t>Many dump loads</a:t>
            </a:r>
            <a:endParaRPr lang="en-US" sz="2000" dirty="0"/>
          </a:p>
          <a:p>
            <a:pPr lvl="1">
              <a:buClr>
                <a:srgbClr val="CC0000"/>
              </a:buClr>
            </a:pPr>
            <a:r>
              <a:rPr lang="en-US" sz="1600" dirty="0" smtClean="0">
                <a:solidFill>
                  <a:srgbClr val="000000"/>
                </a:solidFill>
              </a:rPr>
              <a:t>131M customers, 3,100 utilities, ~billion passive loads</a:t>
            </a:r>
          </a:p>
          <a:p>
            <a:pPr marL="0" indent="0">
              <a:buNone/>
            </a:pPr>
            <a:r>
              <a:rPr lang="en-US" sz="2000" dirty="0" smtClean="0"/>
              <a:t>Control paradigm: schedule supply to match demand</a:t>
            </a:r>
          </a:p>
          <a:p>
            <a:pPr lvl="1"/>
            <a:r>
              <a:rPr lang="en-US" sz="1600" dirty="0" smtClean="0"/>
              <a:t>Centralized, human-in-the-loop, worst case, deterministic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6525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63364"/>
            <a:ext cx="5943600" cy="3862686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Future grid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5486400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Content Placeholder 5"/>
          <p:cNvSpPr>
            <a:spLocks noGrp="1"/>
          </p:cNvSpPr>
          <p:nvPr>
            <p:ph idx="1"/>
          </p:nvPr>
        </p:nvSpPr>
        <p:spPr>
          <a:xfrm>
            <a:off x="1219200" y="4800600"/>
            <a:ext cx="7924800" cy="2057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Wind and solar farms are not </a:t>
            </a:r>
            <a:r>
              <a:rPr lang="en-US" sz="2000" dirty="0" err="1" smtClean="0"/>
              <a:t>dispatchable</a:t>
            </a:r>
            <a:endParaRPr lang="en-US" sz="2000" dirty="0" smtClean="0"/>
          </a:p>
          <a:p>
            <a:pPr lvl="1">
              <a:buClr>
                <a:srgbClr val="CC0000"/>
              </a:buClr>
            </a:pPr>
            <a:r>
              <a:rPr lang="en-US" sz="1600" dirty="0" smtClean="0">
                <a:solidFill>
                  <a:srgbClr val="000000"/>
                </a:solidFill>
              </a:rPr>
              <a:t>Many small distributed generations</a:t>
            </a:r>
            <a:endParaRPr lang="en-US" sz="1100" dirty="0" smtClean="0"/>
          </a:p>
          <a:p>
            <a:pPr marL="0" indent="0">
              <a:buNone/>
            </a:pPr>
            <a:r>
              <a:rPr lang="en-US" sz="2000" dirty="0" smtClean="0"/>
              <a:t>Network of distributed energy resources (DERs)</a:t>
            </a:r>
            <a:endParaRPr lang="en-US" sz="2000" dirty="0"/>
          </a:p>
          <a:p>
            <a:pPr lvl="1">
              <a:buClr>
                <a:srgbClr val="CC0000"/>
              </a:buClr>
            </a:pPr>
            <a:r>
              <a:rPr lang="en-US" sz="1600" dirty="0" smtClean="0">
                <a:solidFill>
                  <a:srgbClr val="000000"/>
                </a:solidFill>
              </a:rPr>
              <a:t>EVs, smart buildings/appliances/inverters, wind turbines, storage</a:t>
            </a:r>
          </a:p>
          <a:p>
            <a:pPr marL="0" indent="0">
              <a:buNone/>
            </a:pPr>
            <a:r>
              <a:rPr lang="en-US" sz="2000" dirty="0" smtClean="0"/>
              <a:t>Control paradigm: match demand to volatile supply</a:t>
            </a:r>
          </a:p>
          <a:p>
            <a:pPr lvl="1"/>
            <a:r>
              <a:rPr lang="en-US" sz="1600" dirty="0" smtClean="0"/>
              <a:t>Distributed, real-time feedback, risk limiting, robust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64148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R. Karp’s instruction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143000"/>
            <a:ext cx="7696200" cy="4953000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“... </a:t>
            </a:r>
            <a:r>
              <a:rPr lang="en-US" sz="2400" dirty="0"/>
              <a:t>the level should be sufficiently elementary that an expert on the topic will be bored</a:t>
            </a:r>
            <a:r>
              <a:rPr lang="en-US" sz="2400" dirty="0" smtClean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786465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0"/>
            <a:ext cx="1143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defTabSz="914344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-28194"/>
            <a:ext cx="4505386" cy="31523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21541"/>
            <a:ext cx="4252678" cy="830989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Risk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  <a:r>
              <a:rPr lang="en-US" sz="1600" dirty="0">
                <a:solidFill>
                  <a:srgbClr val="FFFFFF"/>
                </a:solidFill>
              </a:rPr>
              <a:t>active DERs introduce rapid random</a:t>
            </a:r>
          </a:p>
          <a:p>
            <a:r>
              <a:rPr lang="en-US" sz="1600" dirty="0">
                <a:solidFill>
                  <a:srgbClr val="FFFFFF"/>
                </a:solidFill>
              </a:rPr>
              <a:t>fluctuations in supply, demand, power quality</a:t>
            </a:r>
          </a:p>
          <a:p>
            <a:r>
              <a:rPr lang="en-US" sz="1600" dirty="0">
                <a:solidFill>
                  <a:srgbClr val="FFFFFF"/>
                </a:solidFill>
              </a:rPr>
              <a:t>increasing risk of blackouts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24400" y="7203"/>
            <a:ext cx="4343400" cy="3193197"/>
            <a:chOff x="325057" y="3425792"/>
            <a:chExt cx="4343400" cy="3193197"/>
          </a:xfrm>
        </p:grpSpPr>
        <p:sp>
          <p:nvSpPr>
            <p:cNvPr id="16" name="TextBox 15"/>
            <p:cNvSpPr txBox="1"/>
            <p:nvPr/>
          </p:nvSpPr>
          <p:spPr>
            <a:xfrm>
              <a:off x="401257" y="3425792"/>
              <a:ext cx="426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CC00"/>
                  </a:solidFill>
                </a:rPr>
                <a:t>Opportunity</a:t>
              </a:r>
              <a:r>
                <a:rPr lang="en-US" sz="1600" dirty="0">
                  <a:solidFill>
                    <a:srgbClr val="000000"/>
                  </a:solidFill>
                </a:rPr>
                <a:t>: active DERs enables </a:t>
              </a:r>
              <a:r>
                <a:rPr lang="en-US" sz="1600" dirty="0" err="1">
                  <a:solidFill>
                    <a:srgbClr val="000000"/>
                  </a:solidFill>
                </a:rPr>
                <a:t>realtime</a:t>
              </a:r>
              <a:endParaRPr lang="en-US" sz="1600" dirty="0">
                <a:solidFill>
                  <a:srgbClr val="000000"/>
                </a:solidFill>
              </a:endParaRPr>
            </a:p>
            <a:p>
              <a:r>
                <a:rPr lang="en-US" sz="1600" dirty="0">
                  <a:solidFill>
                    <a:srgbClr val="000000"/>
                  </a:solidFill>
                </a:rPr>
                <a:t>dynamic network-wide feedback control,</a:t>
              </a:r>
            </a:p>
            <a:p>
              <a:r>
                <a:rPr lang="en-US" sz="1600" dirty="0">
                  <a:solidFill>
                    <a:srgbClr val="000000"/>
                  </a:solidFill>
                </a:rPr>
                <a:t>improving robustness, security, efficiency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057" y="4343400"/>
              <a:ext cx="4343400" cy="2275589"/>
            </a:xfrm>
            <a:prstGeom prst="rect">
              <a:avLst/>
            </a:prstGeom>
          </p:spPr>
        </p:pic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199" y="3886200"/>
            <a:ext cx="2874539" cy="2059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4" y="5686479"/>
            <a:ext cx="1179489" cy="1019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3846" y="3424539"/>
            <a:ext cx="8479146" cy="46165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Caltech research: distributed control of networked DERs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45943" y="4391565"/>
            <a:ext cx="6250421" cy="1323431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pPr marL="285734" indent="-285734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Foundational  theory, practical algorithms, concrete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   applications</a:t>
            </a:r>
          </a:p>
          <a:p>
            <a:pPr marL="285734" indent="-285734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Integrate engineering and economics</a:t>
            </a:r>
          </a:p>
          <a:p>
            <a:pPr marL="285734" indent="-285734">
              <a:buFont typeface="Arial"/>
              <a:buChar char="•"/>
            </a:pPr>
            <a:r>
              <a:rPr lang="en-US" sz="2000" dirty="0">
                <a:solidFill>
                  <a:srgbClr val="0000FF"/>
                </a:solidFill>
              </a:rPr>
              <a:t>Active collaboration with industry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362200" y="6096000"/>
            <a:ext cx="6705600" cy="762000"/>
            <a:chOff x="1371600" y="6019800"/>
            <a:chExt cx="6705600" cy="762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314" y="6019800"/>
              <a:ext cx="1136489" cy="762000"/>
            </a:xfrm>
            <a:prstGeom prst="rect">
              <a:avLst/>
            </a:prstGeom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02461" y="6184403"/>
              <a:ext cx="1208425" cy="413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71600" y="6169532"/>
              <a:ext cx="401718" cy="428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96114" y="6200170"/>
              <a:ext cx="681086" cy="39305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39509" y="6240247"/>
              <a:ext cx="941747" cy="3578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62714" y="6243498"/>
              <a:ext cx="332381" cy="33461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15653" y="6196923"/>
              <a:ext cx="434408" cy="43247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953000" y="6172200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9512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Implication of active DER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1066800"/>
            <a:ext cx="8991600" cy="5791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Current control paradigm works well today</a:t>
            </a:r>
          </a:p>
          <a:p>
            <a:pPr lvl="1"/>
            <a:r>
              <a:rPr lang="en-US" dirty="0"/>
              <a:t>Centralized, open-loop, human-in-loop, worst-case preventive</a:t>
            </a:r>
          </a:p>
          <a:p>
            <a:pPr lvl="1"/>
            <a:r>
              <a:rPr lang="en-US" dirty="0" smtClean="0"/>
              <a:t>Low uncertainty, few active assets to control</a:t>
            </a:r>
          </a:p>
          <a:p>
            <a:pPr lvl="1"/>
            <a:r>
              <a:rPr lang="en-US" dirty="0" smtClean="0"/>
              <a:t>Schedule supplies to match loads</a:t>
            </a:r>
          </a:p>
          <a:p>
            <a:pPr marL="471411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/>
              <a:t>Future needs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Closing the loop</a:t>
            </a:r>
            <a:r>
              <a:rPr lang="en-US" dirty="0" smtClean="0"/>
              <a:t>, </a:t>
            </a:r>
            <a:r>
              <a:rPr lang="en-US" dirty="0"/>
              <a:t>e.g. real-time DR, </a:t>
            </a:r>
            <a:r>
              <a:rPr lang="en-US" dirty="0" smtClean="0"/>
              <a:t>volt/</a:t>
            </a:r>
            <a:r>
              <a:rPr lang="en-US" dirty="0" err="1" smtClean="0"/>
              <a:t>var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Fast computation </a:t>
            </a:r>
            <a:r>
              <a:rPr lang="en-US" dirty="0" smtClean="0"/>
              <a:t>to cope with rapid, random, large fluctuations in supply, demand, voltage, </a:t>
            </a:r>
            <a:r>
              <a:rPr lang="en-US" dirty="0" err="1" smtClean="0"/>
              <a:t>freq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Simple algorithms </a:t>
            </a:r>
            <a:r>
              <a:rPr lang="en-US" dirty="0" smtClean="0"/>
              <a:t>to scale to large networks of active DER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Market mechanisms </a:t>
            </a:r>
            <a:r>
              <a:rPr lang="en-US" dirty="0" smtClean="0"/>
              <a:t>to incentivize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972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</a:t>
            </a: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295400"/>
            <a:ext cx="79248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Global energy demand will continue to grow</a:t>
            </a:r>
          </a:p>
          <a:p>
            <a:pPr lvl="1"/>
            <a:endParaRPr lang="en-US" sz="600" dirty="0" smtClean="0"/>
          </a:p>
          <a:p>
            <a:pPr marL="0" indent="0">
              <a:buNone/>
            </a:pPr>
            <a:r>
              <a:rPr lang="en-US" sz="2400" dirty="0" smtClean="0"/>
              <a:t>There is more renewable energy than the world ever needs</a:t>
            </a:r>
          </a:p>
          <a:p>
            <a:pPr lvl="1"/>
            <a:r>
              <a:rPr lang="en-US" sz="2000" dirty="0" smtClean="0"/>
              <a:t>Someone will figure out how to capture and store it</a:t>
            </a:r>
          </a:p>
          <a:p>
            <a:pPr marL="0" lvl="1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There will be connected intelligence everywhere</a:t>
            </a:r>
          </a:p>
          <a:p>
            <a:pPr lvl="1"/>
            <a:r>
              <a:rPr lang="en-US" sz="2000" dirty="0" smtClean="0"/>
              <a:t>Cost of computing, storage, communication and manufacturing will continue to drop</a:t>
            </a:r>
            <a:endParaRPr lang="en-US" sz="2000" dirty="0"/>
          </a:p>
          <a:p>
            <a:pPr marL="471439" lvl="1" indent="0">
              <a:buClr>
                <a:srgbClr val="CC0000"/>
              </a:buClr>
              <a:buNone/>
            </a:pPr>
            <a:endParaRPr lang="en-US" sz="600" dirty="0"/>
          </a:p>
          <a:p>
            <a:pPr lvl="0">
              <a:buClr>
                <a:srgbClr val="CC0000"/>
              </a:buClr>
              <a:buFont typeface="Wingdings" charset="0"/>
              <a:buChar char="è"/>
            </a:pPr>
            <a:r>
              <a:rPr lang="en-US" sz="2400" dirty="0" smtClean="0">
                <a:solidFill>
                  <a:srgbClr val="000000"/>
                </a:solidFill>
                <a:sym typeface="Wingdings"/>
              </a:rPr>
              <a:t>Power system will transform into the largest and most complex Internet of Things </a:t>
            </a:r>
          </a:p>
          <a:p>
            <a:pPr lvl="1"/>
            <a:r>
              <a:rPr lang="en-US" sz="2000" dirty="0" smtClean="0"/>
              <a:t>Generation, transmission, distribution, consumption, storage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3334" indent="0">
              <a:buClr>
                <a:srgbClr val="CC0000"/>
              </a:buClr>
              <a:buNone/>
            </a:pP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194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14400" y="1295400"/>
            <a:ext cx="7924800" cy="5334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To develop technologies that will enable and guide the historic transformation of our power system</a:t>
            </a:r>
          </a:p>
          <a:p>
            <a:pPr lvl="1"/>
            <a:r>
              <a:rPr lang="en-US" sz="2000" dirty="0" smtClean="0"/>
              <a:t>Materials, devices, systems, theory, algorithms</a:t>
            </a:r>
          </a:p>
          <a:p>
            <a:pPr lvl="1"/>
            <a:r>
              <a:rPr lang="en-US" sz="2000" dirty="0" smtClean="0"/>
              <a:t>Control, optimization, </a:t>
            </a:r>
            <a:r>
              <a:rPr lang="en-US" sz="2000" dirty="0" err="1" smtClean="0"/>
              <a:t>stochastics</a:t>
            </a:r>
            <a:r>
              <a:rPr lang="en-US" sz="2000" dirty="0" smtClean="0"/>
              <a:t>, data, economics</a:t>
            </a:r>
          </a:p>
          <a:p>
            <a:pPr lvl="1"/>
            <a:endParaRPr lang="en-US" sz="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41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Motivation: Optimal power flow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3000" y="5779641"/>
            <a:ext cx="6096541" cy="925959"/>
            <a:chOff x="838200" y="4794250"/>
            <a:chExt cx="6096541" cy="925959"/>
          </a:xfrm>
        </p:grpSpPr>
        <p:sp>
          <p:nvSpPr>
            <p:cNvPr id="16" name="TextBox 15"/>
            <p:cNvSpPr txBox="1"/>
            <p:nvPr/>
          </p:nvSpPr>
          <p:spPr>
            <a:xfrm>
              <a:off x="838200" y="4812268"/>
              <a:ext cx="6096541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/>
                <a:t> </a:t>
              </a:r>
              <a:r>
                <a:rPr lang="en-US" sz="2000" dirty="0" smtClean="0"/>
                <a:t>       describes network topology and impedances</a:t>
              </a:r>
            </a:p>
            <a:p>
              <a:pPr marL="285750" indent="-285750">
                <a:buFont typeface="Arial"/>
                <a:buChar char="•"/>
              </a:pPr>
              <a:endParaRPr lang="en-US" sz="900" dirty="0" smtClean="0"/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/>
                <a:t>       is net power injection (generation) at node </a:t>
              </a:r>
              <a:r>
                <a:rPr lang="en-US" sz="2400" i="1" dirty="0" smtClean="0">
                  <a:latin typeface="Times New Roman"/>
                  <a:cs typeface="Times New Roman"/>
                </a:rPr>
                <a:t>j</a:t>
              </a: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1596864"/>
                </p:ext>
              </p:extLst>
            </p:nvPr>
          </p:nvGraphicFramePr>
          <p:xfrm>
            <a:off x="1219200" y="4794250"/>
            <a:ext cx="422275" cy="46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60" name="Equation" r:id="rId4" imgW="228600" imgH="254000" progId="Equation.3">
                    <p:embed/>
                  </p:oleObj>
                </mc:Choice>
                <mc:Fallback>
                  <p:oleObj name="Equation" r:id="rId4" imgW="2286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219200" y="4794250"/>
                          <a:ext cx="422275" cy="463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1823217"/>
                </p:ext>
              </p:extLst>
            </p:nvPr>
          </p:nvGraphicFramePr>
          <p:xfrm>
            <a:off x="1219200" y="5257800"/>
            <a:ext cx="280988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61" name="Equation" r:id="rId6" imgW="152400" imgH="228600" progId="Equation.3">
                    <p:embed/>
                  </p:oleObj>
                </mc:Choice>
                <mc:Fallback>
                  <p:oleObj name="Equation" r:id="rId6" imgW="152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19200" y="5257800"/>
                          <a:ext cx="280988" cy="4175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Box 2"/>
          <p:cNvSpPr txBox="1"/>
          <p:nvPr/>
        </p:nvSpPr>
        <p:spPr>
          <a:xfrm>
            <a:off x="8498819" y="39314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143000" y="1123950"/>
            <a:ext cx="7467601" cy="4286250"/>
            <a:chOff x="1143000" y="1123950"/>
            <a:chExt cx="7467601" cy="4286250"/>
          </a:xfrm>
        </p:grpSpPr>
        <p:grpSp>
          <p:nvGrpSpPr>
            <p:cNvPr id="4" name="Group 3"/>
            <p:cNvGrpSpPr/>
            <p:nvPr/>
          </p:nvGrpSpPr>
          <p:grpSpPr>
            <a:xfrm>
              <a:off x="1143000" y="1123950"/>
              <a:ext cx="7467601" cy="4286250"/>
              <a:chOff x="2479786" y="676275"/>
              <a:chExt cx="6476803" cy="4286250"/>
            </a:xfrm>
          </p:grpSpPr>
          <p:graphicFrame>
            <p:nvGraphicFramePr>
              <p:cNvPr id="14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58970414"/>
                  </p:ext>
                </p:extLst>
              </p:nvPr>
            </p:nvGraphicFramePr>
            <p:xfrm>
              <a:off x="2479786" y="676275"/>
              <a:ext cx="4163658" cy="4286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762" name="Equation" r:id="rId8" imgW="1943100" imgH="1955800" progId="Equation.3">
                      <p:embed/>
                    </p:oleObj>
                  </mc:Choice>
                  <mc:Fallback>
                    <p:oleObj name="Equation" r:id="rId8" imgW="1943100" imgH="19558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9786" y="676275"/>
                            <a:ext cx="4163658" cy="4286250"/>
                          </a:xfrm>
                          <a:prstGeom prst="rect">
                            <a:avLst/>
                          </a:prstGeom>
                          <a:noFill/>
                          <a:ln w="28575" cmpd="sng">
                            <a:solidFill>
                              <a:srgbClr val="0000FF"/>
                            </a:solidFill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TextBox 12"/>
              <p:cNvSpPr txBox="1"/>
              <p:nvPr/>
            </p:nvSpPr>
            <p:spPr>
              <a:xfrm>
                <a:off x="6709535" y="1990725"/>
                <a:ext cx="22116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</a:rPr>
                  <a:t>p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ower flow equation</a:t>
                </a:r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696237" y="765517"/>
                <a:ext cx="2260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FF"/>
                    </a:solidFill>
                  </a:rPr>
                  <a:t>gen cost, power loss</a:t>
                </a:r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019800" y="302889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l</a:t>
              </a:r>
              <a:r>
                <a:rPr lang="en-US" sz="2000" dirty="0" smtClean="0">
                  <a:solidFill>
                    <a:srgbClr val="0000FF"/>
                  </a:solidFill>
                </a:rPr>
                <a:t>ine flow 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9800" y="371469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injection limits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0" y="426720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l</a:t>
              </a:r>
              <a:r>
                <a:rPr lang="en-US" sz="2000" dirty="0" smtClean="0">
                  <a:solidFill>
                    <a:srgbClr val="0000FF"/>
                  </a:solidFill>
                </a:rPr>
                <a:t>ine limits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9800" y="4876800"/>
              <a:ext cx="2550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v</a:t>
              </a:r>
              <a:r>
                <a:rPr lang="en-US" sz="2000" dirty="0" smtClean="0">
                  <a:solidFill>
                    <a:srgbClr val="0000FF"/>
                  </a:solidFill>
                </a:rPr>
                <a:t>oltage limits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250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flow of power 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8001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BFBFBF"/>
                </a:solidFill>
              </a:rPr>
              <a:t>Why smart grid?  </a:t>
            </a:r>
            <a:r>
              <a:rPr lang="en-US" sz="1400" dirty="0" smtClean="0">
                <a:solidFill>
                  <a:srgbClr val="BFBFBF"/>
                </a:solidFill>
              </a:rPr>
              <a:t>(15 </a:t>
            </a:r>
            <a:r>
              <a:rPr lang="en-US" sz="1400" dirty="0" err="1" smtClean="0">
                <a:solidFill>
                  <a:srgbClr val="BFBFBF"/>
                </a:solidFill>
              </a:rPr>
              <a:t>mins</a:t>
            </a:r>
            <a:r>
              <a:rPr lang="en-US" sz="14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Three-phase AC transmission: 3 key ideas </a:t>
            </a:r>
            <a:r>
              <a:rPr lang="en-US" sz="1400" dirty="0" smtClean="0"/>
              <a:t>(30 </a:t>
            </a:r>
            <a:r>
              <a:rPr lang="en-US" sz="1400" dirty="0" err="1" smtClean="0"/>
              <a:t>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err="1" smtClean="0"/>
              <a:t>Phasor</a:t>
            </a:r>
            <a:r>
              <a:rPr lang="en-US" sz="1800" dirty="0" smtClean="0"/>
              <a:t> representation</a:t>
            </a:r>
          </a:p>
          <a:p>
            <a:pPr lvl="1"/>
            <a:r>
              <a:rPr lang="en-US" sz="1800" dirty="0" smtClean="0"/>
              <a:t>Balanced operation</a:t>
            </a:r>
          </a:p>
          <a:p>
            <a:pPr lvl="1"/>
            <a:r>
              <a:rPr lang="en-US" sz="1800" dirty="0" smtClean="0"/>
              <a:t>Per-phase analysis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Device models </a:t>
            </a:r>
            <a:r>
              <a:rPr lang="en-US" sz="1400" dirty="0" smtClean="0"/>
              <a:t>(30 </a:t>
            </a:r>
            <a:r>
              <a:rPr lang="en-US" sz="1400" dirty="0" err="1" smtClean="0"/>
              <a:t>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/>
              <a:t>Transmission line </a:t>
            </a:r>
            <a:endParaRPr lang="en-US" sz="1800" dirty="0"/>
          </a:p>
          <a:p>
            <a:pPr lvl="1"/>
            <a:r>
              <a:rPr lang="en-US" sz="1800" dirty="0" smtClean="0"/>
              <a:t>Transformer</a:t>
            </a:r>
          </a:p>
          <a:p>
            <a:pPr lvl="1"/>
            <a:r>
              <a:rPr lang="en-US" sz="1800" dirty="0" smtClean="0"/>
              <a:t>Generator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01025" y="1143000"/>
            <a:ext cx="455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Basic concepts and models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6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Visualizing the grid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91313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NYblackoutGeoStar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76200"/>
            <a:ext cx="7620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58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Penwell transmission gri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0" y="228600"/>
            <a:ext cx="960120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5"/>
          <p:cNvSpPr>
            <a:spLocks noChangeArrowheads="1"/>
          </p:cNvSpPr>
          <p:nvPr/>
        </p:nvSpPr>
        <p:spPr bwMode="auto">
          <a:xfrm rot="16200000">
            <a:off x="7620000" y="4191000"/>
            <a:ext cx="8382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Rectangle 15"/>
          <p:cNvSpPr>
            <a:spLocks noChangeArrowheads="1"/>
          </p:cNvSpPr>
          <p:nvPr/>
        </p:nvSpPr>
        <p:spPr bwMode="auto">
          <a:xfrm rot="16200000">
            <a:off x="571500" y="4076700"/>
            <a:ext cx="1219200" cy="175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5858470"/>
            <a:ext cx="3357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Transmission lines: 190K miles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Distribution lines: 73K miles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(2002)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42117" y="6553200"/>
            <a:ext cx="1501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</a:t>
            </a:r>
            <a:r>
              <a:rPr lang="en-US" sz="1200" dirty="0" err="1" smtClean="0"/>
              <a:t>Sascha</a:t>
            </a:r>
            <a:r>
              <a:rPr lang="en-US" sz="1200" dirty="0" smtClean="0"/>
              <a:t> von Meier]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442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NERC_and_Subregi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838200"/>
            <a:ext cx="6172200" cy="493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42117" y="6553200"/>
            <a:ext cx="1501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</a:rPr>
              <a:t>Sascha</a:t>
            </a:r>
            <a:r>
              <a:rPr lang="en-US" sz="1200" dirty="0" smtClean="0">
                <a:solidFill>
                  <a:schemeClr val="bg1"/>
                </a:solidFill>
              </a:rPr>
              <a:t> von Meier]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flow of power 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8001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Why smart grid?  </a:t>
            </a:r>
            <a:r>
              <a:rPr lang="en-US" sz="1400" dirty="0" smtClean="0"/>
              <a:t>(15 </a:t>
            </a:r>
            <a:r>
              <a:rPr lang="en-US" sz="1400" dirty="0" err="1" smtClean="0"/>
              <a:t>mins</a:t>
            </a:r>
            <a:r>
              <a:rPr lang="en-US" sz="1400" dirty="0" smtClean="0"/>
              <a:t>)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Three-phase AC transmission: 3 key ideas </a:t>
            </a:r>
            <a:r>
              <a:rPr lang="en-US" sz="1400" dirty="0" smtClean="0"/>
              <a:t>(30 </a:t>
            </a:r>
            <a:r>
              <a:rPr lang="en-US" sz="1400" dirty="0" err="1" smtClean="0"/>
              <a:t>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err="1" smtClean="0"/>
              <a:t>Phasor</a:t>
            </a:r>
            <a:r>
              <a:rPr lang="en-US" sz="1800" dirty="0" smtClean="0"/>
              <a:t> representation</a:t>
            </a:r>
          </a:p>
          <a:p>
            <a:pPr lvl="1"/>
            <a:r>
              <a:rPr lang="en-US" sz="1800" dirty="0" smtClean="0"/>
              <a:t>Balanced operation</a:t>
            </a:r>
          </a:p>
          <a:p>
            <a:pPr lvl="1"/>
            <a:r>
              <a:rPr lang="en-US" sz="1800" dirty="0" smtClean="0"/>
              <a:t>Per-phase analysis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Device models </a:t>
            </a:r>
            <a:r>
              <a:rPr lang="en-US" sz="1400" dirty="0" smtClean="0"/>
              <a:t>(30 </a:t>
            </a:r>
            <a:r>
              <a:rPr lang="en-US" sz="1400" dirty="0" err="1" smtClean="0"/>
              <a:t>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/>
              <a:t>Transmission line </a:t>
            </a:r>
            <a:endParaRPr lang="en-US" sz="1800" dirty="0"/>
          </a:p>
          <a:p>
            <a:pPr lvl="1"/>
            <a:r>
              <a:rPr lang="en-US" sz="1800" dirty="0" smtClean="0"/>
              <a:t>Transformer</a:t>
            </a:r>
          </a:p>
          <a:p>
            <a:pPr lvl="1"/>
            <a:r>
              <a:rPr lang="en-US" sz="1800" dirty="0" smtClean="0"/>
              <a:t>Generator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54421" y="1143000"/>
            <a:ext cx="455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Basic concepts and models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630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Today’s grid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5486400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92920"/>
            <a:ext cx="5942289" cy="3807680"/>
          </a:xfrm>
          <a:prstGeom prst="rect">
            <a:avLst/>
          </a:prstGeom>
        </p:spPr>
      </p:pic>
      <p:sp>
        <p:nvSpPr>
          <p:cNvPr id="16" name="Content Placeholder 5"/>
          <p:cNvSpPr>
            <a:spLocks noGrp="1"/>
          </p:cNvSpPr>
          <p:nvPr>
            <p:ph idx="1"/>
          </p:nvPr>
        </p:nvSpPr>
        <p:spPr>
          <a:xfrm>
            <a:off x="1219200" y="4800600"/>
            <a:ext cx="7315200" cy="2057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Few large generators</a:t>
            </a:r>
          </a:p>
          <a:p>
            <a:pPr lvl="1">
              <a:buClr>
                <a:srgbClr val="CC0000"/>
              </a:buClr>
            </a:pPr>
            <a:r>
              <a:rPr lang="en-US" sz="1600" dirty="0" smtClean="0">
                <a:solidFill>
                  <a:srgbClr val="000000"/>
                </a:solidFill>
              </a:rPr>
              <a:t>~10K bulk </a:t>
            </a:r>
            <a:r>
              <a:rPr lang="en-US" sz="1600" dirty="0">
                <a:solidFill>
                  <a:srgbClr val="000000"/>
                </a:solidFill>
              </a:rPr>
              <a:t>generators (&gt;90% capacity), </a:t>
            </a:r>
            <a:r>
              <a:rPr lang="en-US" sz="1600" dirty="0" smtClean="0">
                <a:solidFill>
                  <a:srgbClr val="000000"/>
                </a:solidFill>
              </a:rPr>
              <a:t>actively controlled</a:t>
            </a:r>
            <a:endParaRPr lang="en-US" sz="1100" dirty="0" smtClean="0"/>
          </a:p>
          <a:p>
            <a:pPr marL="0" indent="0">
              <a:buNone/>
            </a:pPr>
            <a:r>
              <a:rPr lang="en-US" sz="2000" dirty="0" smtClean="0"/>
              <a:t>Many dump loads</a:t>
            </a:r>
            <a:endParaRPr lang="en-US" sz="2000" dirty="0"/>
          </a:p>
          <a:p>
            <a:pPr lvl="1">
              <a:buClr>
                <a:srgbClr val="CC0000"/>
              </a:buClr>
            </a:pPr>
            <a:r>
              <a:rPr lang="en-US" sz="1600" dirty="0" smtClean="0">
                <a:solidFill>
                  <a:srgbClr val="000000"/>
                </a:solidFill>
              </a:rPr>
              <a:t>131M customers, 3,100 utilities, ~billion passive loads</a:t>
            </a:r>
          </a:p>
          <a:p>
            <a:pPr marL="0" indent="0">
              <a:buNone/>
            </a:pPr>
            <a:r>
              <a:rPr lang="en-US" sz="2000" dirty="0" smtClean="0"/>
              <a:t>Control paradigm: schedule supply to match demand</a:t>
            </a:r>
          </a:p>
          <a:p>
            <a:pPr lvl="1"/>
            <a:r>
              <a:rPr lang="en-US" sz="1600" dirty="0" smtClean="0"/>
              <a:t>Centralized, human-in-the-loop, worst case, deterministic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7639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 descr="PowerSystemStru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63650"/>
            <a:ext cx="8001000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642117" y="6553200"/>
            <a:ext cx="1501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</a:t>
            </a:r>
            <a:r>
              <a:rPr lang="en-US" sz="1200" dirty="0" err="1" smtClean="0"/>
              <a:t>Sascha</a:t>
            </a:r>
            <a:r>
              <a:rPr lang="en-US" sz="1200" dirty="0" smtClean="0"/>
              <a:t> von Meier]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4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 descr="PowerSystemStru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63650"/>
            <a:ext cx="8001000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200" y="6513802"/>
            <a:ext cx="130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s</a:t>
            </a:r>
            <a:r>
              <a:rPr lang="en-US" sz="1600" dirty="0" smtClean="0">
                <a:solidFill>
                  <a:srgbClr val="0000FF"/>
                </a:solidFill>
              </a:rPr>
              <a:t>ervice drop</a:t>
            </a:r>
          </a:p>
        </p:txBody>
      </p:sp>
      <p:pic>
        <p:nvPicPr>
          <p:cNvPr id="9" name="Picture 3" descr="home service"/>
          <p:cNvPicPr>
            <a:picLocks noChangeAspect="1" noChangeArrowheads="1"/>
          </p:cNvPicPr>
          <p:nvPr/>
        </p:nvPicPr>
        <p:blipFill rotWithShape="1">
          <a:blip r:embed="rId4" cstate="print"/>
          <a:srcRect l="24130"/>
          <a:stretch/>
        </p:blipFill>
        <p:spPr bwMode="auto">
          <a:xfrm flipH="1">
            <a:off x="8221133" y="5395604"/>
            <a:ext cx="922867" cy="1462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8534400" y="4800600"/>
            <a:ext cx="7620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2" descr="Electrical transmission lines in front of coal-fired power plant, DOENREL Credit Warren Gretz.jpg"/>
          <p:cNvPicPr>
            <a:picLocks noChangeAspect="1"/>
          </p:cNvPicPr>
          <p:nvPr/>
        </p:nvPicPr>
        <p:blipFill rotWithShape="1">
          <a:blip r:embed="rId5" cstate="print"/>
          <a:srcRect l="39877" t="11972" r="1" b="6430"/>
          <a:stretch/>
        </p:blipFill>
        <p:spPr bwMode="auto">
          <a:xfrm>
            <a:off x="0" y="0"/>
            <a:ext cx="125449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581001"/>
            <a:ext cx="1501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</a:t>
            </a:r>
            <a:r>
              <a:rPr lang="en-US" sz="1200" dirty="0" err="1" smtClean="0"/>
              <a:t>Sascha</a:t>
            </a:r>
            <a:r>
              <a:rPr lang="en-US" sz="1200" dirty="0" smtClean="0"/>
              <a:t> von Meier]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76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3" descr="PowerSystemStru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63650"/>
            <a:ext cx="8001000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5" name="Oval 2"/>
          <p:cNvSpPr>
            <a:spLocks noChangeArrowheads="1"/>
          </p:cNvSpPr>
          <p:nvPr/>
        </p:nvSpPr>
        <p:spPr bwMode="auto">
          <a:xfrm>
            <a:off x="3352800" y="4114800"/>
            <a:ext cx="1905000" cy="1600200"/>
          </a:xfrm>
          <a:prstGeom prst="ellipse">
            <a:avLst/>
          </a:prstGeom>
          <a:noFill/>
          <a:ln w="41275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solidFill>
                <a:srgbClr val="FEFEDE"/>
              </a:solidFill>
            </a:endParaRPr>
          </a:p>
        </p:txBody>
      </p:sp>
      <p:pic>
        <p:nvPicPr>
          <p:cNvPr id="79876" name="Picture 2" descr="adobe st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98600" y="53340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xmission towers adobe"/>
          <p:cNvPicPr>
            <a:picLocks noChangeAspect="1" noChangeArrowheads="1"/>
          </p:cNvPicPr>
          <p:nvPr/>
        </p:nvPicPr>
        <p:blipFill rotWithShape="1">
          <a:blip r:embed="rId5" cstate="print"/>
          <a:srcRect l="16221" b="13348"/>
          <a:stretch/>
        </p:blipFill>
        <p:spPr bwMode="auto">
          <a:xfrm>
            <a:off x="914400" y="228600"/>
            <a:ext cx="1980923" cy="145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 bwMode="auto">
          <a:xfrm>
            <a:off x="2667000" y="1752600"/>
            <a:ext cx="381000" cy="1371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2895600" y="228600"/>
            <a:ext cx="13363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transmission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line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0" y="6248400"/>
            <a:ext cx="13363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transmission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substation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2117" y="6553200"/>
            <a:ext cx="1501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</a:t>
            </a:r>
            <a:r>
              <a:rPr lang="en-US" sz="1200" dirty="0" err="1" smtClean="0"/>
              <a:t>Sascha</a:t>
            </a:r>
            <a:r>
              <a:rPr lang="en-US" sz="1200" dirty="0" smtClean="0"/>
              <a:t> von Meier]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481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3" descr="PowerSystemStru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63650"/>
            <a:ext cx="8001000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2" descr="cotati w sig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323850"/>
            <a:ext cx="22098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Oval 3"/>
          <p:cNvSpPr>
            <a:spLocks noChangeArrowheads="1"/>
          </p:cNvSpPr>
          <p:nvPr/>
        </p:nvSpPr>
        <p:spPr bwMode="auto">
          <a:xfrm>
            <a:off x="6172200" y="2286000"/>
            <a:ext cx="1371600" cy="1371600"/>
          </a:xfrm>
          <a:prstGeom prst="ellipse">
            <a:avLst/>
          </a:prstGeom>
          <a:noFill/>
          <a:ln w="41275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solidFill>
                <a:srgbClr val="FEFED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7675" y="228600"/>
            <a:ext cx="11769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0000FF"/>
                </a:solidFill>
              </a:rPr>
              <a:t>distribution</a:t>
            </a:r>
          </a:p>
          <a:p>
            <a:pPr algn="r"/>
            <a:r>
              <a:rPr lang="en-US" sz="1600" dirty="0" smtClean="0">
                <a:solidFill>
                  <a:srgbClr val="0000FF"/>
                </a:solidFill>
              </a:rPr>
              <a:t>substation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42117" y="6553200"/>
            <a:ext cx="1501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</a:t>
            </a:r>
            <a:r>
              <a:rPr lang="en-US" sz="1200" dirty="0" err="1" smtClean="0"/>
              <a:t>Sascha</a:t>
            </a:r>
            <a:r>
              <a:rPr lang="en-US" sz="1200" dirty="0" smtClean="0"/>
              <a:t> von Meier]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521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 descr="PowerSystemStruct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263650"/>
            <a:ext cx="8001000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147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230831"/>
              </p:ext>
            </p:extLst>
          </p:nvPr>
        </p:nvGraphicFramePr>
        <p:xfrm>
          <a:off x="6400800" y="5334000"/>
          <a:ext cx="1143000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06" name="Photo Editor Photo" r:id="rId5" imgW="6485714" imgH="8238095" progId="MSPhotoEd.3">
                  <p:embed/>
                </p:oleObj>
              </mc:Choice>
              <mc:Fallback>
                <p:oleObj name="Photo Editor Photo" r:id="rId5" imgW="6485714" imgH="823809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5334000"/>
                        <a:ext cx="1143000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7467600" y="4648200"/>
            <a:ext cx="838200" cy="381000"/>
          </a:xfrm>
          <a:prstGeom prst="ellipse">
            <a:avLst/>
          </a:prstGeom>
          <a:noFill/>
          <a:ln w="41275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solidFill>
                <a:srgbClr val="FEFED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0964" y="6273224"/>
            <a:ext cx="15568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t</a:t>
            </a:r>
            <a:r>
              <a:rPr lang="en-US" sz="1600" dirty="0" smtClean="0">
                <a:solidFill>
                  <a:srgbClr val="0000FF"/>
                </a:solidFill>
              </a:rPr>
              <a:t>ransformer &amp; 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distribution line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7010400" y="4953000"/>
            <a:ext cx="6858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0" y="6581001"/>
            <a:ext cx="1501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</a:t>
            </a:r>
            <a:r>
              <a:rPr lang="en-US" sz="1200" dirty="0" err="1" smtClean="0"/>
              <a:t>Sascha</a:t>
            </a:r>
            <a:r>
              <a:rPr lang="en-US" sz="1200" dirty="0" smtClean="0"/>
              <a:t> von Meier]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334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 descr="PowerSystemStru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63650"/>
            <a:ext cx="8001000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200" y="6513802"/>
            <a:ext cx="130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s</a:t>
            </a:r>
            <a:r>
              <a:rPr lang="en-US" sz="1600" dirty="0" smtClean="0">
                <a:solidFill>
                  <a:srgbClr val="0000FF"/>
                </a:solidFill>
              </a:rPr>
              <a:t>ervice drop</a:t>
            </a:r>
          </a:p>
        </p:txBody>
      </p:sp>
      <p:pic>
        <p:nvPicPr>
          <p:cNvPr id="9" name="Picture 3" descr="home service"/>
          <p:cNvPicPr>
            <a:picLocks noChangeAspect="1" noChangeArrowheads="1"/>
          </p:cNvPicPr>
          <p:nvPr/>
        </p:nvPicPr>
        <p:blipFill rotWithShape="1">
          <a:blip r:embed="rId4" cstate="print"/>
          <a:srcRect l="24130"/>
          <a:stretch/>
        </p:blipFill>
        <p:spPr bwMode="auto">
          <a:xfrm flipH="1">
            <a:off x="8221133" y="5395604"/>
            <a:ext cx="922867" cy="1462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8534400" y="4800600"/>
            <a:ext cx="7620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Picture 2" descr="Electrical transmission lines in front of coal-fired power plant, DOENREL Credit Warren Gretz.jpg"/>
          <p:cNvPicPr>
            <a:picLocks noChangeAspect="1"/>
          </p:cNvPicPr>
          <p:nvPr/>
        </p:nvPicPr>
        <p:blipFill rotWithShape="1">
          <a:blip r:embed="rId5" cstate="print"/>
          <a:srcRect l="39877" t="11972" r="1" b="6430"/>
          <a:stretch/>
        </p:blipFill>
        <p:spPr bwMode="auto">
          <a:xfrm>
            <a:off x="0" y="0"/>
            <a:ext cx="125449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581001"/>
            <a:ext cx="1501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</a:t>
            </a:r>
            <a:r>
              <a:rPr lang="en-US" sz="1200" dirty="0" err="1" smtClean="0"/>
              <a:t>Sascha</a:t>
            </a:r>
            <a:r>
              <a:rPr lang="en-US" sz="1200" dirty="0" smtClean="0"/>
              <a:t> von Meier]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66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Quantities of interest</a:t>
            </a:r>
            <a:endParaRPr lang="en-US" sz="1800" dirty="0" smtClean="0"/>
          </a:p>
          <a:p>
            <a:pPr lvl="1"/>
            <a:r>
              <a:rPr lang="en-US" sz="1800" dirty="0" smtClean="0"/>
              <a:t>Voltage, current, power</a:t>
            </a:r>
            <a:r>
              <a:rPr lang="en-US" sz="1800" dirty="0" smtClean="0">
                <a:solidFill>
                  <a:srgbClr val="A6A6A6"/>
                </a:solidFill>
              </a:rPr>
              <a:t>, energy</a:t>
            </a:r>
          </a:p>
          <a:p>
            <a:pPr lvl="1"/>
            <a:r>
              <a:rPr lang="en-US" sz="1800" dirty="0" smtClean="0"/>
              <a:t>All are sinusoidal functions of time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Voltage</a:t>
            </a: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Steady state: frequencies at all points are nominal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Reasonable model at timescale of minute and up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Mathematical model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68641"/>
              </p:ext>
            </p:extLst>
          </p:nvPr>
        </p:nvGraphicFramePr>
        <p:xfrm>
          <a:off x="1981200" y="2971800"/>
          <a:ext cx="42132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09" name="Equation" r:id="rId4" imgW="1397000" imgH="215900" progId="Equation.3">
                  <p:embed/>
                </p:oleObj>
              </mc:Choice>
              <mc:Fallback>
                <p:oleObj name="Equation" r:id="rId4" imgW="1397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1200" y="2971800"/>
                        <a:ext cx="421322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53693" y="4191000"/>
            <a:ext cx="1861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n</a:t>
            </a:r>
            <a:r>
              <a:rPr lang="en-US" sz="1600" dirty="0" smtClean="0">
                <a:solidFill>
                  <a:srgbClr val="0000FF"/>
                </a:solidFill>
              </a:rPr>
              <a:t>ominal frequency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US: 60 Hz</a:t>
            </a:r>
          </a:p>
          <a:p>
            <a:r>
              <a:rPr lang="en-US" sz="1600" dirty="0" smtClean="0">
                <a:solidFill>
                  <a:srgbClr val="0000FF"/>
                </a:solidFill>
              </a:rPr>
              <a:t>EU: 50 Hz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4800600" y="3505200"/>
            <a:ext cx="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/>
          <p:cNvSpPr/>
          <p:nvPr/>
        </p:nvSpPr>
        <p:spPr bwMode="auto">
          <a:xfrm>
            <a:off x="533400" y="2438400"/>
            <a:ext cx="7848600" cy="3429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57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Quantities of interest</a:t>
            </a:r>
            <a:endParaRPr lang="en-US" sz="1800" dirty="0" smtClean="0"/>
          </a:p>
          <a:p>
            <a:pPr lvl="1"/>
            <a:r>
              <a:rPr lang="en-US" sz="1800" dirty="0" smtClean="0"/>
              <a:t>Voltage, current, power</a:t>
            </a:r>
            <a:r>
              <a:rPr lang="en-US" sz="1800" dirty="0" smtClean="0">
                <a:solidFill>
                  <a:srgbClr val="A6A6A6"/>
                </a:solidFill>
              </a:rPr>
              <a:t>, energy</a:t>
            </a:r>
          </a:p>
          <a:p>
            <a:pPr lvl="1"/>
            <a:r>
              <a:rPr lang="en-US" sz="1800" dirty="0" smtClean="0"/>
              <a:t>All are sinusoidal functions of time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Voltage</a:t>
            </a: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Steady state: frequencies at all points are nominal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Reasonable model at timescales of minute and up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Dynamic models at sec-min timescale: S </a:t>
            </a:r>
            <a:r>
              <a:rPr lang="en-US" sz="1800" dirty="0" err="1" smtClean="0">
                <a:solidFill>
                  <a:srgbClr val="000000"/>
                </a:solidFill>
              </a:rPr>
              <a:t>Meyn’s</a:t>
            </a:r>
            <a:r>
              <a:rPr lang="en-US" sz="1800" dirty="0" smtClean="0">
                <a:solidFill>
                  <a:srgbClr val="000000"/>
                </a:solidFill>
              </a:rPr>
              <a:t> tutorial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Mathematical model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325751"/>
              </p:ext>
            </p:extLst>
          </p:nvPr>
        </p:nvGraphicFramePr>
        <p:xfrm>
          <a:off x="1981200" y="2971800"/>
          <a:ext cx="42132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34" name="Equation" r:id="rId4" imgW="1397000" imgH="215900" progId="Equation.3">
                  <p:embed/>
                </p:oleObj>
              </mc:Choice>
              <mc:Fallback>
                <p:oleObj name="Equation" r:id="rId4" imgW="1397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1200" y="2971800"/>
                        <a:ext cx="421322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82293" y="4114800"/>
            <a:ext cx="287876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ominal frequency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North/Central Americas: 60 Hz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Most other major countries: 50 Hz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4800600" y="3505200"/>
            <a:ext cx="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057400" y="6305490"/>
            <a:ext cx="5414964" cy="400110"/>
          </a:xfrm>
          <a:prstGeom prst="rect">
            <a:avLst/>
          </a:prstGeom>
          <a:solidFill>
            <a:srgbClr val="FFFFA4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t</a:t>
            </a:r>
            <a:r>
              <a:rPr lang="en-US" sz="2000" b="1" dirty="0" smtClean="0">
                <a:solidFill>
                  <a:srgbClr val="0000FF"/>
                </a:solidFill>
              </a:rPr>
              <a:t>his part of tutorial is all about steady state</a:t>
            </a:r>
          </a:p>
        </p:txBody>
      </p:sp>
    </p:spTree>
    <p:extLst>
      <p:ext uri="{BB962C8B-B14F-4D97-AF65-F5344CB8AC3E}">
        <p14:creationId xmlns:p14="http://schemas.microsoft.com/office/powerpoint/2010/main" val="1417476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Quantities of interest</a:t>
            </a:r>
            <a:endParaRPr lang="en-US" sz="1800" dirty="0" smtClean="0"/>
          </a:p>
          <a:p>
            <a:pPr lvl="1"/>
            <a:r>
              <a:rPr lang="en-US" sz="1800" dirty="0" smtClean="0"/>
              <a:t>Voltage, current, power</a:t>
            </a:r>
            <a:r>
              <a:rPr lang="en-US" sz="1800" dirty="0" smtClean="0">
                <a:solidFill>
                  <a:srgbClr val="A6A6A6"/>
                </a:solidFill>
              </a:rPr>
              <a:t>, energy</a:t>
            </a:r>
          </a:p>
          <a:p>
            <a:pPr lvl="1"/>
            <a:r>
              <a:rPr lang="en-US" sz="1800" dirty="0" smtClean="0"/>
              <a:t>All are sinusoidal functions of time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Voltage</a:t>
            </a: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Phasor</a:t>
            </a:r>
            <a:r>
              <a:rPr lang="en-US" dirty="0" smtClean="0"/>
              <a:t> representation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388972"/>
              </p:ext>
            </p:extLst>
          </p:nvPr>
        </p:nvGraphicFramePr>
        <p:xfrm>
          <a:off x="1981200" y="2971800"/>
          <a:ext cx="42132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18" name="Equation" r:id="rId4" imgW="1397000" imgH="215900" progId="Equation.3">
                  <p:embed/>
                </p:oleObj>
              </mc:Choice>
              <mc:Fallback>
                <p:oleObj name="Equation" r:id="rId4" imgW="1397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1200" y="2971800"/>
                        <a:ext cx="421322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00" y="4191000"/>
            <a:ext cx="118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amplitude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3505200" y="3581400"/>
            <a:ext cx="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199887" y="4191000"/>
            <a:ext cx="81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phase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5638800" y="3581400"/>
            <a:ext cx="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4" name="Group 13"/>
          <p:cNvGrpSpPr/>
          <p:nvPr/>
        </p:nvGrpSpPr>
        <p:grpSpPr>
          <a:xfrm>
            <a:off x="1219200" y="5011738"/>
            <a:ext cx="3435952" cy="1196975"/>
            <a:chOff x="956661" y="4840288"/>
            <a:chExt cx="3435952" cy="1196975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3172918"/>
                </p:ext>
              </p:extLst>
            </p:nvPr>
          </p:nvGraphicFramePr>
          <p:xfrm>
            <a:off x="2057400" y="4840288"/>
            <a:ext cx="2335213" cy="1196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19" name="Equation" r:id="rId6" imgW="774700" imgH="419100" progId="Equation.3">
                    <p:embed/>
                  </p:oleObj>
                </mc:Choice>
                <mc:Fallback>
                  <p:oleObj name="Equation" r:id="rId6" imgW="7747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057400" y="4840288"/>
                          <a:ext cx="2335213" cy="1196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956661" y="5029200"/>
              <a:ext cx="10245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v</a:t>
              </a:r>
              <a:r>
                <a:rPr lang="en-US" sz="2000" dirty="0" smtClean="0">
                  <a:solidFill>
                    <a:srgbClr val="0000FF"/>
                  </a:solidFill>
                </a:rPr>
                <a:t>oltage</a:t>
              </a:r>
            </a:p>
            <a:p>
              <a:r>
                <a:rPr lang="en-US" sz="2000" dirty="0" err="1" smtClean="0">
                  <a:solidFill>
                    <a:srgbClr val="0000FF"/>
                  </a:solidFill>
                </a:rPr>
                <a:t>phasor</a:t>
              </a:r>
              <a:endParaRPr lang="en-US" sz="2000" dirty="0" smtClean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918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flow of power II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8001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Network models </a:t>
            </a:r>
            <a:r>
              <a:rPr lang="en-US" sz="1400" dirty="0" smtClean="0"/>
              <a:t>(</a:t>
            </a:r>
            <a:r>
              <a:rPr lang="en-US" sz="1400" dirty="0"/>
              <a:t>1</a:t>
            </a:r>
            <a:r>
              <a:rPr lang="en-US" sz="1400" dirty="0" smtClean="0"/>
              <a:t>0mins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/>
              <a:t>Admittance matrix</a:t>
            </a:r>
          </a:p>
          <a:p>
            <a:pPr lvl="1"/>
            <a:r>
              <a:rPr lang="en-US" sz="1800" dirty="0" smtClean="0"/>
              <a:t>Power flow models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Optimal power flow problems </a:t>
            </a:r>
            <a:r>
              <a:rPr lang="en-US" sz="1400" dirty="0" smtClean="0"/>
              <a:t>(35mins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/>
              <a:t>Formulation and example</a:t>
            </a:r>
            <a:endParaRPr lang="en-US" sz="1800" dirty="0"/>
          </a:p>
          <a:p>
            <a:pPr lvl="1"/>
            <a:r>
              <a:rPr lang="en-US" sz="1800" dirty="0" smtClean="0"/>
              <a:t>Convex relaxations</a:t>
            </a:r>
          </a:p>
          <a:p>
            <a:pPr lvl="1"/>
            <a:r>
              <a:rPr lang="en-US" sz="1800" dirty="0" smtClean="0"/>
              <a:t>Real-time OPF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31034" y="1143000"/>
            <a:ext cx="4655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Power flow and optimization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52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Quantities of interest</a:t>
            </a:r>
            <a:endParaRPr lang="en-US" sz="1800" dirty="0" smtClean="0"/>
          </a:p>
          <a:p>
            <a:pPr lvl="1"/>
            <a:r>
              <a:rPr lang="en-US" sz="1800" dirty="0" smtClean="0"/>
              <a:t>Voltage, current, power</a:t>
            </a:r>
            <a:r>
              <a:rPr lang="en-US" sz="1800" dirty="0" smtClean="0">
                <a:solidFill>
                  <a:srgbClr val="A6A6A6"/>
                </a:solidFill>
              </a:rPr>
              <a:t>, energy</a:t>
            </a:r>
          </a:p>
          <a:p>
            <a:pPr lvl="1"/>
            <a:r>
              <a:rPr lang="en-US" sz="1800" dirty="0" smtClean="0"/>
              <a:t>All are sinusoidal functions of time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Voltage</a:t>
            </a: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Phasor</a:t>
            </a:r>
            <a:r>
              <a:rPr lang="en-US" dirty="0" smtClean="0"/>
              <a:t> representation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315783"/>
              </p:ext>
            </p:extLst>
          </p:nvPr>
        </p:nvGraphicFramePr>
        <p:xfrm>
          <a:off x="1981200" y="2971800"/>
          <a:ext cx="42132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82" name="Equation" r:id="rId4" imgW="1397000" imgH="215900" progId="Equation.3">
                  <p:embed/>
                </p:oleObj>
              </mc:Choice>
              <mc:Fallback>
                <p:oleObj name="Equation" r:id="rId4" imgW="1397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1200" y="2971800"/>
                        <a:ext cx="421322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219200" y="3773488"/>
            <a:ext cx="3435952" cy="1196975"/>
            <a:chOff x="956661" y="4840288"/>
            <a:chExt cx="3435952" cy="1196975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9870442"/>
                </p:ext>
              </p:extLst>
            </p:nvPr>
          </p:nvGraphicFramePr>
          <p:xfrm>
            <a:off x="2057400" y="4840288"/>
            <a:ext cx="2335213" cy="1196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983" name="Equation" r:id="rId6" imgW="774700" imgH="419100" progId="Equation.3">
                    <p:embed/>
                  </p:oleObj>
                </mc:Choice>
                <mc:Fallback>
                  <p:oleObj name="Equation" r:id="rId6" imgW="7747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057400" y="4840288"/>
                          <a:ext cx="2335213" cy="1196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956661" y="5029200"/>
              <a:ext cx="10245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v</a:t>
              </a:r>
              <a:r>
                <a:rPr lang="en-US" sz="2000" dirty="0" smtClean="0">
                  <a:solidFill>
                    <a:srgbClr val="0000FF"/>
                  </a:solidFill>
                </a:rPr>
                <a:t>oltage</a:t>
              </a:r>
            </a:p>
            <a:p>
              <a:r>
                <a:rPr lang="en-US" sz="2000" dirty="0" err="1" smtClean="0">
                  <a:solidFill>
                    <a:srgbClr val="0000FF"/>
                  </a:solidFill>
                </a:rPr>
                <a:t>phasor</a:t>
              </a:r>
              <a:endParaRPr lang="en-US" sz="2000" dirty="0" smtClean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759477"/>
              </p:ext>
            </p:extLst>
          </p:nvPr>
        </p:nvGraphicFramePr>
        <p:xfrm>
          <a:off x="1276350" y="5451475"/>
          <a:ext cx="71977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84" name="Equation" r:id="rId8" imgW="2387600" imgH="317500" progId="Equation.3">
                  <p:embed/>
                </p:oleObj>
              </mc:Choice>
              <mc:Fallback>
                <p:oleObj name="Equation" r:id="rId8" imgW="23876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76350" y="5451475"/>
                        <a:ext cx="71977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9561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Quantities of interest</a:t>
            </a:r>
            <a:endParaRPr lang="en-US" sz="1800" dirty="0" smtClean="0"/>
          </a:p>
          <a:p>
            <a:pPr lvl="1"/>
            <a:r>
              <a:rPr lang="en-US" sz="1800" dirty="0" smtClean="0"/>
              <a:t>Voltage, current, power</a:t>
            </a:r>
            <a:r>
              <a:rPr lang="en-US" sz="1800" dirty="0" smtClean="0">
                <a:solidFill>
                  <a:srgbClr val="A6A6A6"/>
                </a:solidFill>
              </a:rPr>
              <a:t>, energy</a:t>
            </a:r>
          </a:p>
          <a:p>
            <a:pPr lvl="1"/>
            <a:r>
              <a:rPr lang="en-US" sz="1800" dirty="0" smtClean="0"/>
              <a:t>All are sinusoidal functions of time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Voltage</a:t>
            </a: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Phasor</a:t>
            </a:r>
            <a:r>
              <a:rPr lang="en-US" dirty="0" smtClean="0"/>
              <a:t> representation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724329"/>
              </p:ext>
            </p:extLst>
          </p:nvPr>
        </p:nvGraphicFramePr>
        <p:xfrm>
          <a:off x="1981200" y="2971800"/>
          <a:ext cx="42132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26" name="Equation" r:id="rId4" imgW="1397000" imgH="215900" progId="Equation.3">
                  <p:embed/>
                </p:oleObj>
              </mc:Choice>
              <mc:Fallback>
                <p:oleObj name="Equation" r:id="rId4" imgW="1397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1200" y="2971800"/>
                        <a:ext cx="421322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213031"/>
              </p:ext>
            </p:extLst>
          </p:nvPr>
        </p:nvGraphicFramePr>
        <p:xfrm>
          <a:off x="2133600" y="5284787"/>
          <a:ext cx="5102225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27" name="Equation" r:id="rId6" imgW="1778000" imgH="495300" progId="Equation.3">
                  <p:embed/>
                </p:oleObj>
              </mc:Choice>
              <mc:Fallback>
                <p:oleObj name="Equation" r:id="rId6" imgW="1778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0" y="5284787"/>
                        <a:ext cx="5102225" cy="134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219200" y="3773488"/>
            <a:ext cx="3435952" cy="1196975"/>
            <a:chOff x="956661" y="4840288"/>
            <a:chExt cx="3435952" cy="1196975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4523208"/>
                </p:ext>
              </p:extLst>
            </p:nvPr>
          </p:nvGraphicFramePr>
          <p:xfrm>
            <a:off x="2057400" y="4840288"/>
            <a:ext cx="2335213" cy="1196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128" name="Equation" r:id="rId8" imgW="774700" imgH="419100" progId="Equation.3">
                    <p:embed/>
                  </p:oleObj>
                </mc:Choice>
                <mc:Fallback>
                  <p:oleObj name="Equation" r:id="rId8" imgW="774700" imgH="419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057400" y="4840288"/>
                          <a:ext cx="2335213" cy="1196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956661" y="5029200"/>
              <a:ext cx="10245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v</a:t>
              </a:r>
              <a:r>
                <a:rPr lang="en-US" sz="2000" dirty="0" smtClean="0">
                  <a:solidFill>
                    <a:srgbClr val="0000FF"/>
                  </a:solidFill>
                </a:rPr>
                <a:t>oltage</a:t>
              </a:r>
            </a:p>
            <a:p>
              <a:r>
                <a:rPr lang="en-US" sz="2000" dirty="0" err="1" smtClean="0">
                  <a:solidFill>
                    <a:srgbClr val="0000FF"/>
                  </a:solidFill>
                </a:rPr>
                <a:t>phasor</a:t>
              </a:r>
              <a:endParaRPr lang="en-US" sz="2000" dirty="0" smtClean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826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Voltage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Current</a:t>
            </a: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Phasor</a:t>
            </a:r>
            <a:r>
              <a:rPr lang="en-US" dirty="0" smtClean="0"/>
              <a:t> representation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130681"/>
              </p:ext>
            </p:extLst>
          </p:nvPr>
        </p:nvGraphicFramePr>
        <p:xfrm>
          <a:off x="2514600" y="1752600"/>
          <a:ext cx="42132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4" name="Equation" r:id="rId4" imgW="1397000" imgH="215900" progId="Equation.3">
                  <p:embed/>
                </p:oleObj>
              </mc:Choice>
              <mc:Fallback>
                <p:oleObj name="Equation" r:id="rId4" imgW="1397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4600" y="1752600"/>
                        <a:ext cx="4213225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59831"/>
              </p:ext>
            </p:extLst>
          </p:nvPr>
        </p:nvGraphicFramePr>
        <p:xfrm>
          <a:off x="2895600" y="2438400"/>
          <a:ext cx="2335213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5" name="Equation" r:id="rId6" imgW="774700" imgH="419100" progId="Equation.3">
                  <p:embed/>
                </p:oleObj>
              </mc:Choice>
              <mc:Fallback>
                <p:oleObj name="Equation" r:id="rId6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95600" y="2438400"/>
                        <a:ext cx="2335213" cy="119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394295"/>
              </p:ext>
            </p:extLst>
          </p:nvPr>
        </p:nvGraphicFramePr>
        <p:xfrm>
          <a:off x="2609850" y="4648200"/>
          <a:ext cx="40211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6" name="Equation" r:id="rId8" imgW="1333500" imgH="215900" progId="Equation.3">
                  <p:embed/>
                </p:oleObj>
              </mc:Choice>
              <mc:Fallback>
                <p:oleObj name="Equation" r:id="rId8" imgW="1333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09850" y="4648200"/>
                        <a:ext cx="4021138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280115"/>
              </p:ext>
            </p:extLst>
          </p:nvPr>
        </p:nvGraphicFramePr>
        <p:xfrm>
          <a:off x="2922588" y="5334000"/>
          <a:ext cx="2182812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27" name="Equation" r:id="rId10" imgW="723900" imgH="419100" progId="Equation.3">
                  <p:embed/>
                </p:oleObj>
              </mc:Choice>
              <mc:Fallback>
                <p:oleObj name="Equation" r:id="rId10" imgW="723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22588" y="5334000"/>
                        <a:ext cx="2182812" cy="119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9359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Resistor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endParaRPr lang="en-US" sz="2400" i="1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Inductor </a:t>
            </a:r>
            <a:r>
              <a:rPr lang="en-US" i="1" dirty="0" smtClean="0">
                <a:latin typeface="Times New Roman"/>
                <a:cs typeface="Times New Roman"/>
              </a:rPr>
              <a:t>L</a:t>
            </a:r>
            <a:endParaRPr lang="en-US" i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Capacitor </a:t>
            </a:r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circuit elements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954866"/>
              </p:ext>
            </p:extLst>
          </p:nvPr>
        </p:nvGraphicFramePr>
        <p:xfrm>
          <a:off x="3033713" y="1219200"/>
          <a:ext cx="2376487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06" name="Equation" r:id="rId4" imgW="787400" imgH="203200" progId="Equation.3">
                  <p:embed/>
                </p:oleObj>
              </mc:Choice>
              <mc:Fallback>
                <p:oleObj name="Equation" r:id="rId4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3713" y="1219200"/>
                        <a:ext cx="2376487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53686"/>
              </p:ext>
            </p:extLst>
          </p:nvPr>
        </p:nvGraphicFramePr>
        <p:xfrm>
          <a:off x="3048000" y="2743200"/>
          <a:ext cx="2720975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07" name="Equation" r:id="rId6" imgW="901700" imgH="393700" progId="Equation.3">
                  <p:embed/>
                </p:oleObj>
              </mc:Choice>
              <mc:Fallback>
                <p:oleObj name="Equation" r:id="rId6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48000" y="2743200"/>
                        <a:ext cx="2720975" cy="112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307652"/>
              </p:ext>
            </p:extLst>
          </p:nvPr>
        </p:nvGraphicFramePr>
        <p:xfrm>
          <a:off x="3048000" y="5029200"/>
          <a:ext cx="2720975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08" name="Equation" r:id="rId8" imgW="901700" imgH="393700" progId="Equation.3">
                  <p:embed/>
                </p:oleObj>
              </mc:Choice>
              <mc:Fallback>
                <p:oleObj name="Equation" r:id="rId8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0" y="5029200"/>
                        <a:ext cx="2720975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l="9822" t="16270" r="14286" b="13293"/>
          <a:stretch/>
        </p:blipFill>
        <p:spPr>
          <a:xfrm>
            <a:off x="6959064" y="1219200"/>
            <a:ext cx="1067336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5462" y="3124200"/>
            <a:ext cx="1383926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5181600"/>
            <a:ext cx="1524000" cy="152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6381690"/>
            <a:ext cx="571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t</a:t>
            </a:r>
            <a:r>
              <a:rPr lang="en-US" sz="2000" dirty="0" smtClean="0">
                <a:solidFill>
                  <a:srgbClr val="0000FF"/>
                </a:solidFill>
              </a:rPr>
              <a:t>hese are main circuit elements to model the grid</a:t>
            </a:r>
          </a:p>
        </p:txBody>
      </p:sp>
    </p:spTree>
    <p:extLst>
      <p:ext uri="{BB962C8B-B14F-4D97-AF65-F5344CB8AC3E}">
        <p14:creationId xmlns:p14="http://schemas.microsoft.com/office/powerpoint/2010/main" val="758865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Resistor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endParaRPr lang="en-US" sz="2400" i="1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Inductor </a:t>
            </a:r>
            <a:r>
              <a:rPr lang="en-US" i="1" dirty="0" smtClean="0">
                <a:latin typeface="Times New Roman"/>
                <a:cs typeface="Times New Roman"/>
              </a:rPr>
              <a:t>L</a:t>
            </a:r>
            <a:endParaRPr lang="en-US" i="1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Capacitor </a:t>
            </a:r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circuit elements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201501"/>
              </p:ext>
            </p:extLst>
          </p:nvPr>
        </p:nvGraphicFramePr>
        <p:xfrm>
          <a:off x="3033713" y="1219200"/>
          <a:ext cx="2376487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78" name="Equation" r:id="rId4" imgW="787400" imgH="203200" progId="Equation.3">
                  <p:embed/>
                </p:oleObj>
              </mc:Choice>
              <mc:Fallback>
                <p:oleObj name="Equation" r:id="rId4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3713" y="1219200"/>
                        <a:ext cx="2376487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157036"/>
              </p:ext>
            </p:extLst>
          </p:nvPr>
        </p:nvGraphicFramePr>
        <p:xfrm>
          <a:off x="3048000" y="2743200"/>
          <a:ext cx="2720975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79" name="Equation" r:id="rId6" imgW="901700" imgH="393700" progId="Equation.3">
                  <p:embed/>
                </p:oleObj>
              </mc:Choice>
              <mc:Fallback>
                <p:oleObj name="Equation" r:id="rId6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48000" y="2743200"/>
                        <a:ext cx="2720975" cy="1122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152817"/>
              </p:ext>
            </p:extLst>
          </p:nvPr>
        </p:nvGraphicFramePr>
        <p:xfrm>
          <a:off x="3048000" y="5029200"/>
          <a:ext cx="2720975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80" name="Equation" r:id="rId8" imgW="901700" imgH="393700" progId="Equation.3">
                  <p:embed/>
                </p:oleObj>
              </mc:Choice>
              <mc:Fallback>
                <p:oleObj name="Equation" r:id="rId8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48000" y="5029200"/>
                        <a:ext cx="2720975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l="9822" t="16270" r="14286" b="13293"/>
          <a:stretch/>
        </p:blipFill>
        <p:spPr>
          <a:xfrm>
            <a:off x="6959064" y="1219200"/>
            <a:ext cx="1067336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5462" y="3124200"/>
            <a:ext cx="1383926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5181600"/>
            <a:ext cx="1524000" cy="15240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369248"/>
              </p:ext>
            </p:extLst>
          </p:nvPr>
        </p:nvGraphicFramePr>
        <p:xfrm>
          <a:off x="3352800" y="1905000"/>
          <a:ext cx="16097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81" name="Equation" r:id="rId13" imgW="533400" imgH="165100" progId="Equation.3">
                  <p:embed/>
                </p:oleObj>
              </mc:Choice>
              <mc:Fallback>
                <p:oleObj name="Equation" r:id="rId13" imgW="533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52800" y="1905000"/>
                        <a:ext cx="1609725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454773"/>
              </p:ext>
            </p:extLst>
          </p:nvPr>
        </p:nvGraphicFramePr>
        <p:xfrm>
          <a:off x="3378200" y="4029075"/>
          <a:ext cx="21082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82" name="Equation" r:id="rId15" imgW="698500" imgH="190500" progId="Equation.3">
                  <p:embed/>
                </p:oleObj>
              </mc:Choice>
              <mc:Fallback>
                <p:oleObj name="Equation" r:id="rId15" imgW="6985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78200" y="4029075"/>
                        <a:ext cx="210820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24200" y="6320135"/>
                <a:ext cx="2971800" cy="446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latin typeface="Cambria Math" charset="0"/>
                        </a:rPr>
                        <m:t>𝑉</m:t>
                      </m:r>
                      <m:r>
                        <a:rPr lang="en-US" sz="29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9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9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9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𝜔</m:t>
                              </m:r>
                              <m:r>
                                <a:rPr lang="en-US" sz="29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9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sz="29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29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6320135"/>
                <a:ext cx="2971800" cy="44627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5905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circuit elements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9822" t="16270" r="14286" b="13293"/>
          <a:stretch/>
        </p:blipFill>
        <p:spPr>
          <a:xfrm>
            <a:off x="6959064" y="1219200"/>
            <a:ext cx="1067336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462" y="3124200"/>
            <a:ext cx="1383926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5181600"/>
            <a:ext cx="1524000" cy="152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1524000"/>
            <a:ext cx="3844324" cy="2133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076" y="4267200"/>
            <a:ext cx="3844324" cy="2133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8200" y="2286000"/>
            <a:ext cx="1028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0000FF"/>
                </a:solidFill>
              </a:rPr>
              <a:t>t</a:t>
            </a:r>
            <a:r>
              <a:rPr lang="en-US" sz="2000" dirty="0" smtClean="0">
                <a:solidFill>
                  <a:srgbClr val="0000FF"/>
                </a:solidFill>
              </a:rPr>
              <a:t>ime</a:t>
            </a:r>
          </a:p>
          <a:p>
            <a:pPr algn="r"/>
            <a:r>
              <a:rPr lang="en-US" sz="2000" dirty="0" smtClean="0">
                <a:solidFill>
                  <a:srgbClr val="0000FF"/>
                </a:solidFill>
              </a:rPr>
              <a:t>domain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0813" y="5007114"/>
            <a:ext cx="1033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 smtClean="0">
                <a:solidFill>
                  <a:srgbClr val="0000FF"/>
                </a:solidFill>
              </a:rPr>
              <a:t>phasor</a:t>
            </a:r>
            <a:endParaRPr lang="en-US" sz="2000" dirty="0" smtClean="0">
              <a:solidFill>
                <a:srgbClr val="0000FF"/>
              </a:solidFill>
            </a:endParaRPr>
          </a:p>
          <a:p>
            <a:pPr algn="r"/>
            <a:r>
              <a:rPr lang="en-US" sz="2000" dirty="0" smtClean="0">
                <a:solidFill>
                  <a:srgbClr val="0000FF"/>
                </a:solidFill>
              </a:rPr>
              <a:t>domain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660381"/>
              </p:ext>
            </p:extLst>
          </p:nvPr>
        </p:nvGraphicFramePr>
        <p:xfrm>
          <a:off x="2057400" y="5181600"/>
          <a:ext cx="4445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50" name="Equation" r:id="rId8" imgW="152400" imgH="165100" progId="Equation.3">
                  <p:embed/>
                </p:oleObj>
              </mc:Choice>
              <mc:Fallback>
                <p:oleObj name="Equation" r:id="rId8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7400" y="5181600"/>
                        <a:ext cx="444500" cy="4540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064508"/>
              </p:ext>
            </p:extLst>
          </p:nvPr>
        </p:nvGraphicFramePr>
        <p:xfrm>
          <a:off x="2743200" y="4152900"/>
          <a:ext cx="457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51" name="Equation" r:id="rId10" imgW="114300" imgH="152400" progId="Equation.3">
                  <p:embed/>
                </p:oleObj>
              </mc:Choice>
              <mc:Fallback>
                <p:oleObj name="Equation" r:id="rId10" imgW="1143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43200" y="4152900"/>
                        <a:ext cx="457200" cy="419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 bwMode="auto">
          <a:xfrm>
            <a:off x="4343400" y="5105400"/>
            <a:ext cx="1828800" cy="609600"/>
          </a:xfrm>
          <a:prstGeom prst="roundRect">
            <a:avLst/>
          </a:prstGeom>
          <a:solidFill>
            <a:srgbClr val="FFFFFF"/>
          </a:solidFill>
          <a:ln w="2857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876967"/>
              </p:ext>
            </p:extLst>
          </p:nvPr>
        </p:nvGraphicFramePr>
        <p:xfrm>
          <a:off x="4441039" y="5121275"/>
          <a:ext cx="1654961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52" name="Equation" r:id="rId12" imgW="977900" imgH="279400" progId="Equation.3">
                  <p:embed/>
                </p:oleObj>
              </mc:Choice>
              <mc:Fallback>
                <p:oleObj name="Equation" r:id="rId12" imgW="9779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41039" y="5121275"/>
                        <a:ext cx="1654961" cy="5175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6264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Quantities of interest</a:t>
            </a:r>
            <a:endParaRPr lang="en-US" sz="1800" dirty="0" smtClean="0"/>
          </a:p>
          <a:p>
            <a:pPr lvl="1"/>
            <a:r>
              <a:rPr lang="en-US" sz="1800" dirty="0" smtClean="0"/>
              <a:t>Voltage, current, power</a:t>
            </a:r>
            <a:r>
              <a:rPr lang="en-US" sz="1800" dirty="0" smtClean="0">
                <a:solidFill>
                  <a:srgbClr val="A6A6A6"/>
                </a:solidFill>
              </a:rPr>
              <a:t>, energy</a:t>
            </a:r>
          </a:p>
          <a:p>
            <a:pPr lvl="1"/>
            <a:r>
              <a:rPr lang="en-US" sz="1800" dirty="0" smtClean="0"/>
              <a:t>All are sinusoidal functions of time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Instantaneous power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Complex power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3136"/>
              </p:ext>
            </p:extLst>
          </p:nvPr>
        </p:nvGraphicFramePr>
        <p:xfrm>
          <a:off x="1409700" y="2971800"/>
          <a:ext cx="2566988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96" name="Equation" r:id="rId4" imgW="850900" imgH="393700" progId="Equation.3">
                  <p:embed/>
                </p:oleObj>
              </mc:Choice>
              <mc:Fallback>
                <p:oleObj name="Equation" r:id="rId4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700" y="2971800"/>
                        <a:ext cx="2566988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799" y="3429000"/>
            <a:ext cx="6372225" cy="9144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 bwMode="auto">
          <a:xfrm rot="5400000">
            <a:off x="4038600" y="2971800"/>
            <a:ext cx="381000" cy="3124200"/>
          </a:xfrm>
          <a:prstGeom prst="rightBrace">
            <a:avLst>
              <a:gd name="adj1" fmla="val 40710"/>
              <a:gd name="adj2" fmla="val 5000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4724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verage power</a:t>
            </a:r>
          </a:p>
        </p:txBody>
      </p:sp>
    </p:spTree>
    <p:extLst>
      <p:ext uri="{BB962C8B-B14F-4D97-AF65-F5344CB8AC3E}">
        <p14:creationId xmlns:p14="http://schemas.microsoft.com/office/powerpoint/2010/main" val="612456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Quantities of interest</a:t>
            </a:r>
            <a:endParaRPr lang="en-US" sz="1800" dirty="0" smtClean="0"/>
          </a:p>
          <a:p>
            <a:pPr lvl="1"/>
            <a:r>
              <a:rPr lang="en-US" sz="1800" dirty="0" smtClean="0"/>
              <a:t>Voltage, current, power</a:t>
            </a:r>
            <a:r>
              <a:rPr lang="en-US" sz="1800" dirty="0" smtClean="0">
                <a:solidFill>
                  <a:srgbClr val="A6A6A6"/>
                </a:solidFill>
              </a:rPr>
              <a:t>, energy</a:t>
            </a:r>
          </a:p>
          <a:p>
            <a:pPr lvl="1"/>
            <a:r>
              <a:rPr lang="en-US" sz="1800" dirty="0" smtClean="0"/>
              <a:t>All are sinusoidal functions of time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Instantaneous power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Complex power</a:t>
            </a: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Complex power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465130"/>
              </p:ext>
            </p:extLst>
          </p:nvPr>
        </p:nvGraphicFramePr>
        <p:xfrm>
          <a:off x="1409700" y="2971800"/>
          <a:ext cx="2566988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49" name="Equation" r:id="rId4" imgW="850900" imgH="393700" progId="Equation.3">
                  <p:embed/>
                </p:oleObj>
              </mc:Choice>
              <mc:Fallback>
                <p:oleObj name="Equation" r:id="rId4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9700" y="2971800"/>
                        <a:ext cx="2566988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86600" y="5486400"/>
            <a:ext cx="1872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r</a:t>
            </a:r>
            <a:r>
              <a:rPr lang="en-US" sz="1600" dirty="0" smtClean="0">
                <a:solidFill>
                  <a:srgbClr val="0000FF"/>
                </a:solidFill>
              </a:rPr>
              <a:t>eal (active) power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4267200" y="5257800"/>
            <a:ext cx="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799" y="3429000"/>
            <a:ext cx="6372225" cy="914400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 bwMode="auto">
          <a:xfrm rot="5400000">
            <a:off x="4038600" y="2971800"/>
            <a:ext cx="381000" cy="3124200"/>
          </a:xfrm>
          <a:prstGeom prst="rightBrace">
            <a:avLst>
              <a:gd name="adj1" fmla="val 40710"/>
              <a:gd name="adj2" fmla="val 5000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4724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en-US" sz="2000" dirty="0" smtClean="0">
                <a:solidFill>
                  <a:srgbClr val="0000FF"/>
                </a:solidFill>
              </a:rPr>
              <a:t>verage power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709090"/>
              </p:ext>
            </p:extLst>
          </p:nvPr>
        </p:nvGraphicFramePr>
        <p:xfrm>
          <a:off x="2232025" y="6019800"/>
          <a:ext cx="31781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50" name="Equation" r:id="rId7" imgW="1054100" imgH="228600" progId="Equation.3">
                  <p:embed/>
                </p:oleObj>
              </mc:Choice>
              <mc:Fallback>
                <p:oleObj name="Equation" r:id="rId7" imgW="1054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32025" y="6019800"/>
                        <a:ext cx="3178175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 bwMode="auto">
          <a:xfrm flipV="1">
            <a:off x="4419600" y="5715000"/>
            <a:ext cx="25908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086600" y="5867400"/>
            <a:ext cx="151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reactive power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5410200" y="6096000"/>
            <a:ext cx="16002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738529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2667000" y="4953000"/>
            <a:ext cx="1981200" cy="685800"/>
          </a:xfrm>
          <a:prstGeom prst="roundRect">
            <a:avLst/>
          </a:prstGeom>
          <a:solidFill>
            <a:srgbClr val="FFFF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Phasor</a:t>
            </a:r>
            <a:r>
              <a:rPr lang="en-US" dirty="0" smtClean="0"/>
              <a:t> analysis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Steady state behavior described by algebraic equations</a:t>
            </a:r>
            <a:endParaRPr lang="en-US" sz="1800" dirty="0" smtClean="0"/>
          </a:p>
          <a:p>
            <a:pPr lvl="1"/>
            <a:r>
              <a:rPr lang="en-US" sz="1800" dirty="0" smtClean="0"/>
              <a:t>Instead of dynamic equations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Circuit analysis</a:t>
            </a:r>
            <a:endParaRPr lang="en-US" sz="1100" dirty="0" smtClean="0"/>
          </a:p>
          <a:p>
            <a:pPr lvl="1"/>
            <a:r>
              <a:rPr lang="en-US" sz="1800" dirty="0" smtClean="0"/>
              <a:t>Voltages and currents are linear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Power flow analysis</a:t>
            </a:r>
            <a:endParaRPr lang="en-US" sz="2000" dirty="0"/>
          </a:p>
          <a:p>
            <a:pPr lvl="1"/>
            <a:r>
              <a:rPr lang="en-US" sz="1800" dirty="0" smtClean="0"/>
              <a:t>Power flow equations are nonlinear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478026"/>
              </p:ext>
            </p:extLst>
          </p:nvPr>
        </p:nvGraphicFramePr>
        <p:xfrm>
          <a:off x="2590800" y="4343400"/>
          <a:ext cx="25654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31" name="Equation" r:id="rId4" imgW="850900" imgH="419100" progId="Equation.3">
                  <p:embed/>
                </p:oleObj>
              </mc:Choice>
              <mc:Fallback>
                <p:oleObj name="Equation" r:id="rId4" imgW="850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4343400"/>
                        <a:ext cx="25654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4406" y="5921514"/>
            <a:ext cx="7192794" cy="707886"/>
          </a:xfrm>
          <a:prstGeom prst="rect">
            <a:avLst/>
          </a:prstGeom>
          <a:solidFill>
            <a:srgbClr val="FFFFA4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We will describe device and network models, and analyze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them, in </a:t>
            </a:r>
            <a:r>
              <a:rPr lang="en-US" sz="2000" b="1" dirty="0" err="1" smtClean="0">
                <a:solidFill>
                  <a:srgbClr val="0000FF"/>
                </a:solidFill>
              </a:rPr>
              <a:t>phasor</a:t>
            </a:r>
            <a:r>
              <a:rPr lang="en-US" sz="2000" b="1" dirty="0" smtClean="0">
                <a:solidFill>
                  <a:srgbClr val="0000FF"/>
                </a:solidFill>
              </a:rPr>
              <a:t> domain </a:t>
            </a:r>
          </a:p>
        </p:txBody>
      </p:sp>
    </p:spTree>
    <p:extLst>
      <p:ext uri="{BB962C8B-B14F-4D97-AF65-F5344CB8AC3E}">
        <p14:creationId xmlns:p14="http://schemas.microsoft.com/office/powerpoint/2010/main" val="2198042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3-phase AC : 3 key ideas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4495800"/>
          </a:xfrm>
        </p:spPr>
        <p:txBody>
          <a:bodyPr/>
          <a:lstStyle/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Phasor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representation</a:t>
            </a:r>
          </a:p>
          <a:p>
            <a:pPr lvl="1"/>
            <a:r>
              <a:rPr lang="en-US" dirty="0" smtClean="0"/>
              <a:t>Balanced operation</a:t>
            </a:r>
          </a:p>
          <a:p>
            <a:pPr lvl="1"/>
            <a:r>
              <a:rPr lang="en-US" dirty="0" smtClean="0"/>
              <a:t>Per-phase analysis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4386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smart grid?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79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3-phase AC system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495800" y="2555703"/>
            <a:ext cx="4191001" cy="2625897"/>
            <a:chOff x="3505199" y="4267200"/>
            <a:chExt cx="4191001" cy="262589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5199" y="4267200"/>
              <a:ext cx="4191001" cy="2625897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 bwMode="auto">
            <a:xfrm>
              <a:off x="4343400" y="5410200"/>
              <a:ext cx="2438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838200" y="1219200"/>
            <a:ext cx="280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 single-phase system: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286000"/>
            <a:ext cx="3241668" cy="3276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81600" y="1219200"/>
            <a:ext cx="2807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single 3-phase system:</a:t>
            </a:r>
            <a:endParaRPr lang="en-US" sz="20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706866"/>
              </p:ext>
            </p:extLst>
          </p:nvPr>
        </p:nvGraphicFramePr>
        <p:xfrm>
          <a:off x="545210" y="2690812"/>
          <a:ext cx="216790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73" name="Equation" r:id="rId6" imgW="152400" imgH="152400" progId="Equation.3">
                  <p:embed/>
                </p:oleObj>
              </mc:Choice>
              <mc:Fallback>
                <p:oleObj name="Equation" r:id="rId6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210" y="2690812"/>
                        <a:ext cx="216790" cy="204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337851"/>
              </p:ext>
            </p:extLst>
          </p:nvPr>
        </p:nvGraphicFramePr>
        <p:xfrm>
          <a:off x="545210" y="3833812"/>
          <a:ext cx="216790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74" name="Equation" r:id="rId8" imgW="152400" imgH="152400" progId="Equation.3">
                  <p:embed/>
                </p:oleObj>
              </mc:Choice>
              <mc:Fallback>
                <p:oleObj name="Equation" r:id="rId8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210" y="3833812"/>
                        <a:ext cx="216790" cy="204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073211"/>
              </p:ext>
            </p:extLst>
          </p:nvPr>
        </p:nvGraphicFramePr>
        <p:xfrm>
          <a:off x="545210" y="4953000"/>
          <a:ext cx="216790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75" name="Equation" r:id="rId9" imgW="152400" imgH="152400" progId="Equation.3">
                  <p:embed/>
                </p:oleObj>
              </mc:Choice>
              <mc:Fallback>
                <p:oleObj name="Equation" r:id="rId9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210" y="4953000"/>
                        <a:ext cx="216790" cy="204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35694"/>
              </p:ext>
            </p:extLst>
          </p:nvPr>
        </p:nvGraphicFramePr>
        <p:xfrm>
          <a:off x="3817938" y="2743200"/>
          <a:ext cx="200025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76" name="Equation" r:id="rId10" imgW="139700" imgH="152400" progId="Equation.3">
                  <p:embed/>
                </p:oleObj>
              </mc:Choice>
              <mc:Fallback>
                <p:oleObj name="Equation" r:id="rId10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817938" y="2743200"/>
                        <a:ext cx="200025" cy="204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555981"/>
              </p:ext>
            </p:extLst>
          </p:nvPr>
        </p:nvGraphicFramePr>
        <p:xfrm>
          <a:off x="3817938" y="3857625"/>
          <a:ext cx="200025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77" name="Equation" r:id="rId12" imgW="139700" imgH="152400" progId="Equation.3">
                  <p:embed/>
                </p:oleObj>
              </mc:Choice>
              <mc:Fallback>
                <p:oleObj name="Equation" r:id="rId12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17938" y="3857625"/>
                        <a:ext cx="200025" cy="204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933802"/>
              </p:ext>
            </p:extLst>
          </p:nvPr>
        </p:nvGraphicFramePr>
        <p:xfrm>
          <a:off x="3817938" y="4976813"/>
          <a:ext cx="200025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78" name="Equation" r:id="rId14" imgW="139700" imgH="152400" progId="Equation.3">
                  <p:embed/>
                </p:oleObj>
              </mc:Choice>
              <mc:Fallback>
                <p:oleObj name="Equation" r:id="rId14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17938" y="4976813"/>
                        <a:ext cx="200025" cy="20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774832"/>
              </p:ext>
            </p:extLst>
          </p:nvPr>
        </p:nvGraphicFramePr>
        <p:xfrm>
          <a:off x="2209800" y="4724400"/>
          <a:ext cx="163513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79" name="Equation" r:id="rId16" imgW="114300" imgH="152400" progId="Equation.3">
                  <p:embed/>
                </p:oleObj>
              </mc:Choice>
              <mc:Fallback>
                <p:oleObj name="Equation" r:id="rId16" imgW="1143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09800" y="4724400"/>
                        <a:ext cx="163513" cy="20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17633"/>
              </p:ext>
            </p:extLst>
          </p:nvPr>
        </p:nvGraphicFramePr>
        <p:xfrm>
          <a:off x="2209800" y="3605213"/>
          <a:ext cx="163513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80" name="Equation" r:id="rId18" imgW="114300" imgH="152400" progId="Equation.3">
                  <p:embed/>
                </p:oleObj>
              </mc:Choice>
              <mc:Fallback>
                <p:oleObj name="Equation" r:id="rId18" imgW="1143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09800" y="3605213"/>
                        <a:ext cx="163513" cy="20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867332"/>
              </p:ext>
            </p:extLst>
          </p:nvPr>
        </p:nvGraphicFramePr>
        <p:xfrm>
          <a:off x="2198687" y="2514600"/>
          <a:ext cx="163513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81" name="Equation" r:id="rId19" imgW="114300" imgH="152400" progId="Equation.3">
                  <p:embed/>
                </p:oleObj>
              </mc:Choice>
              <mc:Fallback>
                <p:oleObj name="Equation" r:id="rId19" imgW="1143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98687" y="2514600"/>
                        <a:ext cx="163513" cy="204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53073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3-phase AC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82" y="1215424"/>
            <a:ext cx="5910817" cy="2289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657164"/>
            <a:ext cx="6400801" cy="19722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219200"/>
            <a:ext cx="1957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Y-configuration: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4629090"/>
            <a:ext cx="240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Delta-configuration: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3657600"/>
            <a:ext cx="169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voltage source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0" y="3657600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mpedance load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496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3-phase AC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82" y="1215424"/>
            <a:ext cx="5910817" cy="228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219200"/>
            <a:ext cx="1957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Y-configuration: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3657600"/>
            <a:ext cx="169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voltage source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0" y="3657600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mpedance load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838200" y="4343400"/>
            <a:ext cx="8001000" cy="236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Balanced 3p source</a:t>
            </a:r>
            <a:endParaRPr lang="en-US" sz="1800" dirty="0" smtClean="0"/>
          </a:p>
          <a:p>
            <a:pPr lvl="1"/>
            <a:r>
              <a:rPr lang="en-US" sz="1800" dirty="0" smtClean="0"/>
              <a:t>Equal in magnitude, 120 </a:t>
            </a:r>
            <a:r>
              <a:rPr lang="en-US" sz="1800" dirty="0" err="1" smtClean="0"/>
              <a:t>deg</a:t>
            </a:r>
            <a:r>
              <a:rPr lang="en-US" sz="1800" dirty="0" smtClean="0"/>
              <a:t> difference in phase</a:t>
            </a:r>
          </a:p>
          <a:p>
            <a:pPr lvl="1"/>
            <a:r>
              <a:rPr lang="en-US" sz="1800" dirty="0" smtClean="0"/>
              <a:t> </a:t>
            </a:r>
          </a:p>
          <a:p>
            <a:pPr lvl="1"/>
            <a:endParaRPr lang="en-US" sz="1000" dirty="0" smtClean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Balanced 3p impedance load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Identical impedances</a:t>
            </a:r>
            <a:endParaRPr lang="en-US" sz="1800" dirty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1" y="4988560"/>
            <a:ext cx="6400799" cy="497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5410200"/>
            <a:ext cx="1371600" cy="114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9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3-phase AC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657164"/>
            <a:ext cx="6400801" cy="1972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629090"/>
            <a:ext cx="240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Delta-configuration: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819400" y="3657600"/>
            <a:ext cx="169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voltage source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53200" y="3657600"/>
            <a:ext cx="181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i</a:t>
            </a:r>
            <a:r>
              <a:rPr lang="en-US" dirty="0" smtClean="0">
                <a:solidFill>
                  <a:srgbClr val="0000FF"/>
                </a:solidFill>
              </a:rPr>
              <a:t>mpedance load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8071846"/>
              </p:ext>
            </p:extLst>
          </p:nvPr>
        </p:nvGraphicFramePr>
        <p:xfrm>
          <a:off x="1752600" y="1827380"/>
          <a:ext cx="5916613" cy="45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12" name="Equation" r:id="rId5" imgW="2946400" imgH="241300" progId="Equation.3">
                  <p:embed/>
                </p:oleObj>
              </mc:Choice>
              <mc:Fallback>
                <p:oleObj name="Equation" r:id="rId5" imgW="294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2600" y="1827380"/>
                        <a:ext cx="5916613" cy="45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8001000" cy="2362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Balanced 3p source</a:t>
            </a:r>
            <a:endParaRPr lang="en-US" sz="1800" dirty="0" smtClean="0"/>
          </a:p>
          <a:p>
            <a:pPr lvl="1"/>
            <a:r>
              <a:rPr lang="en-US" sz="1800" dirty="0" smtClean="0"/>
              <a:t>Equal in magnitude, 120 </a:t>
            </a:r>
            <a:r>
              <a:rPr lang="en-US" sz="1800" dirty="0" err="1" smtClean="0"/>
              <a:t>deg</a:t>
            </a:r>
            <a:r>
              <a:rPr lang="en-US" sz="1800" dirty="0" smtClean="0"/>
              <a:t> difference in phase</a:t>
            </a:r>
          </a:p>
          <a:p>
            <a:pPr lvl="1"/>
            <a:r>
              <a:rPr lang="en-US" sz="1800" dirty="0" smtClean="0"/>
              <a:t> </a:t>
            </a:r>
          </a:p>
          <a:p>
            <a:pPr lvl="1"/>
            <a:endParaRPr lang="en-US" sz="1000" dirty="0" smtClean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Balanced 3p impedance load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Identical impedances</a:t>
            </a:r>
            <a:endParaRPr lang="en-US" sz="1800" dirty="0">
              <a:solidFill>
                <a:srgbClr val="A6A6A6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1447800"/>
            <a:ext cx="1371600" cy="114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45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Balanced 3-phase system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1039626"/>
            <a:ext cx="7867119" cy="2922774"/>
            <a:chOff x="533400" y="1002268"/>
            <a:chExt cx="7867119" cy="2922774"/>
          </a:xfrm>
        </p:grpSpPr>
        <p:sp>
          <p:nvSpPr>
            <p:cNvPr id="7" name="TextBox 6"/>
            <p:cNvSpPr txBox="1"/>
            <p:nvPr/>
          </p:nvSpPr>
          <p:spPr>
            <a:xfrm>
              <a:off x="533400" y="1944469"/>
              <a:ext cx="9418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voltage 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source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447800" y="1219200"/>
              <a:ext cx="6096000" cy="2705842"/>
              <a:chOff x="1447800" y="1219200"/>
              <a:chExt cx="6096000" cy="270584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b="34006"/>
              <a:stretch/>
            </p:blipFill>
            <p:spPr>
              <a:xfrm>
                <a:off x="1447800" y="1219200"/>
                <a:ext cx="6096000" cy="2705842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 bwMode="auto">
              <a:xfrm>
                <a:off x="2743200" y="2057400"/>
                <a:ext cx="685800" cy="2286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3886200" y="1905000"/>
                <a:ext cx="381000" cy="2286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6858000" y="1600200"/>
                <a:ext cx="381000" cy="6096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209800" y="1002268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transmission line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86600" y="1905000"/>
              <a:ext cx="1313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impedance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load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16" name="Content Placeholder 5"/>
          <p:cNvSpPr>
            <a:spLocks noGrp="1"/>
          </p:cNvSpPr>
          <p:nvPr>
            <p:ph idx="1"/>
          </p:nvPr>
        </p:nvSpPr>
        <p:spPr>
          <a:xfrm>
            <a:off x="838200" y="4572000"/>
            <a:ext cx="80010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Balanced 3p operation</a:t>
            </a:r>
            <a:endParaRPr lang="en-US" sz="1800" dirty="0" smtClean="0"/>
          </a:p>
          <a:p>
            <a:pPr lvl="1"/>
            <a:r>
              <a:rPr lang="en-US" sz="1800" dirty="0" smtClean="0"/>
              <a:t>Balanced 3p sources</a:t>
            </a:r>
            <a:endParaRPr lang="en-US" sz="1800" dirty="0" smtClean="0">
              <a:solidFill>
                <a:srgbClr val="A6A6A6"/>
              </a:solidFill>
            </a:endParaRPr>
          </a:p>
          <a:p>
            <a:pPr lvl="1"/>
            <a:r>
              <a:rPr lang="en-US" sz="1800" dirty="0" smtClean="0"/>
              <a:t>Balanced 3p loads</a:t>
            </a:r>
          </a:p>
          <a:p>
            <a:pPr lvl="1"/>
            <a:r>
              <a:rPr lang="en-US" sz="1800" dirty="0" smtClean="0"/>
              <a:t>Balanced (identical) transmission lines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1308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513961"/>
              </p:ext>
            </p:extLst>
          </p:nvPr>
        </p:nvGraphicFramePr>
        <p:xfrm>
          <a:off x="1828800" y="2209800"/>
          <a:ext cx="524668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61" name="Equation" r:id="rId4" imgW="1739900" imgH="254000" progId="Equation.3">
                  <p:embed/>
                </p:oleObj>
              </mc:Choice>
              <mc:Fallback>
                <p:oleObj name="Equation" r:id="rId4" imgW="1739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2209800"/>
                        <a:ext cx="5246688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Advantages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873275"/>
              </p:ext>
            </p:extLst>
          </p:nvPr>
        </p:nvGraphicFramePr>
        <p:xfrm>
          <a:off x="1801812" y="1295400"/>
          <a:ext cx="513238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962" name="Equation" r:id="rId6" imgW="1701800" imgH="228600" progId="Equation.3">
                  <p:embed/>
                </p:oleObj>
              </mc:Choice>
              <mc:Fallback>
                <p:oleObj name="Equation" r:id="rId6" imgW="1701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1812" y="1295400"/>
                        <a:ext cx="5132388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6096000" y="2209800"/>
            <a:ext cx="1371600" cy="685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073" y="1447800"/>
            <a:ext cx="1111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1-phase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343090"/>
            <a:ext cx="1111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3-phase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60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Advantages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003503"/>
              </p:ext>
            </p:extLst>
          </p:nvPr>
        </p:nvGraphicFramePr>
        <p:xfrm>
          <a:off x="1801812" y="1295400"/>
          <a:ext cx="513238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92" name="Equation" r:id="rId4" imgW="1701800" imgH="228600" progId="Equation.3">
                  <p:embed/>
                </p:oleObj>
              </mc:Choice>
              <mc:Fallback>
                <p:oleObj name="Equation" r:id="rId4" imgW="1701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1812" y="1295400"/>
                        <a:ext cx="5132388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672883"/>
              </p:ext>
            </p:extLst>
          </p:nvPr>
        </p:nvGraphicFramePr>
        <p:xfrm>
          <a:off x="1828800" y="2209800"/>
          <a:ext cx="524668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93" name="Equation" r:id="rId6" imgW="1739900" imgH="254000" progId="Equation.3">
                  <p:embed/>
                </p:oleObj>
              </mc:Choice>
              <mc:Fallback>
                <p:oleObj name="Equation" r:id="rId6" imgW="1739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8800" y="2209800"/>
                        <a:ext cx="5246688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0073" y="1447800"/>
            <a:ext cx="1111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1-phase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343090"/>
            <a:ext cx="1111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3-phase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018503"/>
              </p:ext>
            </p:extLst>
          </p:nvPr>
        </p:nvGraphicFramePr>
        <p:xfrm>
          <a:off x="1373187" y="3160712"/>
          <a:ext cx="7237413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94" name="Equation" r:id="rId8" imgW="2400300" imgH="495300" progId="Equation.3">
                  <p:embed/>
                </p:oleObj>
              </mc:Choice>
              <mc:Fallback>
                <p:oleObj name="Equation" r:id="rId8" imgW="24003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73187" y="3160712"/>
                        <a:ext cx="7237413" cy="1411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2362200" y="3810000"/>
            <a:ext cx="5562600" cy="838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18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Advantages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683014"/>
              </p:ext>
            </p:extLst>
          </p:nvPr>
        </p:nvGraphicFramePr>
        <p:xfrm>
          <a:off x="1801812" y="1295400"/>
          <a:ext cx="513238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12" name="Equation" r:id="rId4" imgW="1701800" imgH="228600" progId="Equation.3">
                  <p:embed/>
                </p:oleObj>
              </mc:Choice>
              <mc:Fallback>
                <p:oleObj name="Equation" r:id="rId4" imgW="1701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1812" y="1295400"/>
                        <a:ext cx="5132388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19600"/>
              </p:ext>
            </p:extLst>
          </p:nvPr>
        </p:nvGraphicFramePr>
        <p:xfrm>
          <a:off x="1828800" y="2209800"/>
          <a:ext cx="524668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13" name="Equation" r:id="rId6" imgW="1739900" imgH="254000" progId="Equation.3">
                  <p:embed/>
                </p:oleObj>
              </mc:Choice>
              <mc:Fallback>
                <p:oleObj name="Equation" r:id="rId6" imgW="1739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28800" y="2209800"/>
                        <a:ext cx="5246688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0073" y="1447800"/>
            <a:ext cx="1111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1-phase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343090"/>
            <a:ext cx="1111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3-phase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838200" y="5029200"/>
            <a:ext cx="8001000" cy="1752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Advantages of balanced 3p operation</a:t>
            </a:r>
            <a:endParaRPr lang="en-US" sz="1800" dirty="0" smtClean="0"/>
          </a:p>
          <a:p>
            <a:pPr lvl="1"/>
            <a:r>
              <a:rPr lang="en-US" sz="1800" dirty="0" smtClean="0"/>
              <a:t>Instantaneous power is constant in 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sz="1800" dirty="0">
                <a:cs typeface="Times New Roman"/>
              </a:rPr>
              <a:t> </a:t>
            </a:r>
            <a:r>
              <a:rPr lang="en-US" sz="1800" dirty="0" smtClean="0"/>
              <a:t>!</a:t>
            </a:r>
            <a:endParaRPr lang="en-US" sz="1800" i="1" dirty="0" smtClean="0">
              <a:solidFill>
                <a:srgbClr val="A6A6A6"/>
              </a:solidFill>
              <a:latin typeface="Times New Roman"/>
              <a:cs typeface="Times New Roman"/>
            </a:endParaRPr>
          </a:p>
          <a:p>
            <a:pPr lvl="1"/>
            <a:r>
              <a:rPr lang="en-US" sz="1800" dirty="0"/>
              <a:t>Uses ~1/2 </a:t>
            </a:r>
            <a:r>
              <a:rPr lang="en-US" sz="1800" dirty="0" smtClean="0"/>
              <a:t>as much materials (wires) as three 1p system</a:t>
            </a:r>
          </a:p>
          <a:p>
            <a:pPr lvl="1"/>
            <a:r>
              <a:rPr lang="en-US" sz="1800" dirty="0" smtClean="0"/>
              <a:t>Incurs ~1/2 as much active power loss as three 1p system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447800" y="3276600"/>
                <a:ext cx="7086600" cy="900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≔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r>
                  <a:rPr lang="en-US" sz="2800" dirty="0" smtClean="0"/>
                  <a:t>            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3</m:t>
                    </m:r>
                    <m:d>
                      <m:dPr>
                        <m:begChr m:val="|"/>
                        <m:endChr m:val="|"/>
                        <m:ctrlPr>
                          <a:rPr lang="hr-HR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hr-HR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cos</m:t>
                    </m:r>
                    <m:d>
                      <m:dPr>
                        <m:ctrlPr>
                          <a:rPr lang="mr-IN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=3</m:t>
                    </m:r>
                    <m:r>
                      <a:rPr lang="en-US" sz="2800" b="0" i="1" smtClean="0">
                        <a:latin typeface="Cambria Math" charset="0"/>
                      </a:rPr>
                      <m:t>𝑃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276600"/>
                <a:ext cx="7086600" cy="900183"/>
              </a:xfrm>
              <a:prstGeom prst="rect">
                <a:avLst/>
              </a:prstGeom>
              <a:blipFill rotWithShape="0">
                <a:blip r:embed="rId8"/>
                <a:stretch>
                  <a:fillRect b="-23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266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3-phase AC : 3 key ideas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4495800"/>
          </a:xfrm>
        </p:spPr>
        <p:txBody>
          <a:bodyPr/>
          <a:lstStyle/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Phasor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representation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Balanced operation</a:t>
            </a:r>
          </a:p>
          <a:p>
            <a:pPr lvl="1"/>
            <a:r>
              <a:rPr lang="en-US" dirty="0" smtClean="0"/>
              <a:t>Per-phase analysis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332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Per-phase analysis: Wye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37" y="1295400"/>
            <a:ext cx="5348037" cy="2400300"/>
          </a:xfrm>
          <a:prstGeom prst="rect">
            <a:avLst/>
          </a:prstGeom>
        </p:spPr>
      </p:pic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609600" y="4648200"/>
            <a:ext cx="8077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Important properties of balanced 3p system</a:t>
            </a:r>
            <a:endParaRPr lang="en-US" sz="1800" dirty="0" smtClean="0"/>
          </a:p>
          <a:p>
            <a:pPr lvl="1"/>
            <a:endParaRPr lang="en-US" sz="800" dirty="0" smtClean="0"/>
          </a:p>
          <a:p>
            <a:pPr lvl="1"/>
            <a:r>
              <a:rPr lang="en-US" sz="1800" dirty="0" smtClean="0"/>
              <a:t> </a:t>
            </a:r>
            <a:endParaRPr lang="en-US" sz="1800" dirty="0" smtClean="0">
              <a:solidFill>
                <a:srgbClr val="A6A6A6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</a:pPr>
            <a:endParaRPr lang="en-US" sz="1100" dirty="0" smtClean="0"/>
          </a:p>
          <a:p>
            <a:pPr marL="0" indent="0">
              <a:buFont typeface="Wingdings" pitchFamily="2" charset="2"/>
              <a:buNone/>
            </a:pPr>
            <a:endParaRPr lang="en-US" sz="1800" dirty="0" smtClean="0"/>
          </a:p>
          <a:p>
            <a:pPr marL="0" indent="0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53376"/>
          <a:stretch/>
        </p:blipFill>
        <p:spPr>
          <a:xfrm>
            <a:off x="6172200" y="1371600"/>
            <a:ext cx="2612123" cy="21336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176548"/>
              </p:ext>
            </p:extLst>
          </p:nvPr>
        </p:nvGraphicFramePr>
        <p:xfrm>
          <a:off x="1524000" y="5181600"/>
          <a:ext cx="2190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62" name="Equation" r:id="rId6" imgW="1117600" imgH="215900" progId="Equation.3">
                  <p:embed/>
                </p:oleObj>
              </mc:Choice>
              <mc:Fallback>
                <p:oleObj name="Equation" r:id="rId6" imgW="1117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0" y="5181600"/>
                        <a:ext cx="21907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4700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 bwMode="auto">
          <a:xfrm>
            <a:off x="230188" y="3880712"/>
            <a:ext cx="0" cy="14872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5945188" y="3892380"/>
            <a:ext cx="0" cy="14756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Watershed moment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152400" y="4642712"/>
            <a:ext cx="8915400" cy="1588"/>
          </a:xfrm>
          <a:prstGeom prst="straightConnector1">
            <a:avLst/>
          </a:prstGeom>
          <a:solidFill>
            <a:schemeClr val="accent1"/>
          </a:solidFill>
          <a:ln w="127000" cap="sq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" y="5404712"/>
            <a:ext cx="2136026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Bell: telephone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1" y="4806780"/>
            <a:ext cx="706435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1876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" y="3511380"/>
            <a:ext cx="3014947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Tesla: multi-phase AC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1" y="4120980"/>
            <a:ext cx="706435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1888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95401" y="4176582"/>
            <a:ext cx="3919955" cy="8309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b</a:t>
            </a:r>
            <a:r>
              <a:rPr lang="en-US" sz="1600" dirty="0" smtClean="0">
                <a:solidFill>
                  <a:srgbClr val="000000"/>
                </a:solidFill>
              </a:rPr>
              <a:t>oth </a:t>
            </a:r>
            <a:r>
              <a:rPr lang="en-US" sz="1600" dirty="0">
                <a:solidFill>
                  <a:srgbClr val="000000"/>
                </a:solidFill>
              </a:rPr>
              <a:t>started as natural monopolies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b</a:t>
            </a:r>
            <a:r>
              <a:rPr lang="en-US" sz="1600" dirty="0" smtClean="0">
                <a:solidFill>
                  <a:srgbClr val="000000"/>
                </a:solidFill>
              </a:rPr>
              <a:t>oth </a:t>
            </a:r>
            <a:r>
              <a:rPr lang="en-US" sz="1600" dirty="0">
                <a:solidFill>
                  <a:srgbClr val="000000"/>
                </a:solidFill>
              </a:rPr>
              <a:t>provided a single </a:t>
            </a:r>
            <a:r>
              <a:rPr lang="en-US" sz="1600" dirty="0" smtClean="0">
                <a:solidFill>
                  <a:srgbClr val="000000"/>
                </a:solidFill>
              </a:rPr>
              <a:t>commodity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both grew rapidly through two WWs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9629" y="4818448"/>
            <a:ext cx="1167399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1980-90s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89629" y="4132648"/>
            <a:ext cx="1167399" cy="338546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1980-90s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86400" y="3234384"/>
            <a:ext cx="1473272" cy="584767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</a:t>
            </a:r>
            <a:r>
              <a:rPr lang="en-US" sz="1600" dirty="0" smtClean="0">
                <a:solidFill>
                  <a:srgbClr val="000000"/>
                </a:solidFill>
              </a:rPr>
              <a:t>eregulation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started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46284" y="5367984"/>
            <a:ext cx="1473272" cy="584767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6" rIns="91436" bIns="45716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d</a:t>
            </a:r>
            <a:r>
              <a:rPr lang="en-US" sz="1600" dirty="0" smtClean="0">
                <a:solidFill>
                  <a:srgbClr val="000000"/>
                </a:solidFill>
              </a:rPr>
              <a:t>eregulation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>
                <a:solidFill>
                  <a:srgbClr val="000000"/>
                </a:solidFill>
              </a:rPr>
              <a:t>started</a:t>
            </a:r>
          </a:p>
        </p:txBody>
      </p:sp>
      <p:grpSp>
        <p:nvGrpSpPr>
          <p:cNvPr id="2" name="Group 34"/>
          <p:cNvGrpSpPr/>
          <p:nvPr/>
        </p:nvGrpSpPr>
        <p:grpSpPr>
          <a:xfrm>
            <a:off x="1616635" y="1298223"/>
            <a:ext cx="7363563" cy="2393131"/>
            <a:chOff x="1616635" y="1298223"/>
            <a:chExt cx="7363563" cy="2393131"/>
          </a:xfrm>
        </p:grpSpPr>
        <p:sp>
          <p:nvSpPr>
            <p:cNvPr id="32" name="TextBox 31"/>
            <p:cNvSpPr txBox="1"/>
            <p:nvPr/>
          </p:nvSpPr>
          <p:spPr>
            <a:xfrm>
              <a:off x="1616635" y="1298223"/>
              <a:ext cx="5165165" cy="1200329"/>
            </a:xfrm>
            <a:prstGeom prst="rect">
              <a:avLst/>
            </a:prstGeom>
            <a:noFill/>
            <a:ln>
              <a:solidFill>
                <a:srgbClr val="A3B2C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>
                  <a:solidFill>
                    <a:srgbClr val="000000"/>
                  </a:solidFill>
                </a:rPr>
                <a:t>Energy network </a:t>
              </a:r>
              <a:r>
                <a:rPr lang="en-US" dirty="0">
                  <a:solidFill>
                    <a:srgbClr val="000000"/>
                  </a:solidFill>
                </a:rPr>
                <a:t>will undergo similar </a:t>
              </a:r>
              <a:r>
                <a:rPr lang="en-US" dirty="0">
                  <a:solidFill>
                    <a:srgbClr val="0000FF"/>
                  </a:solidFill>
                </a:rPr>
                <a:t>architectural </a:t>
              </a:r>
            </a:p>
            <a:p>
              <a:pPr algn="just"/>
              <a:r>
                <a:rPr lang="en-US" dirty="0">
                  <a:solidFill>
                    <a:srgbClr val="0000FF"/>
                  </a:solidFill>
                </a:rPr>
                <a:t>transformation</a:t>
              </a:r>
              <a:r>
                <a:rPr lang="en-US" b="1" dirty="0">
                  <a:solidFill>
                    <a:srgbClr val="000000"/>
                  </a:solidFill>
                </a:rPr>
                <a:t> </a:t>
              </a:r>
              <a:r>
                <a:rPr lang="en-US" dirty="0">
                  <a:solidFill>
                    <a:srgbClr val="000000"/>
                  </a:solidFill>
                </a:rPr>
                <a:t>that phone network went through</a:t>
              </a:r>
            </a:p>
            <a:p>
              <a:pPr algn="just"/>
              <a:r>
                <a:rPr lang="en-US" dirty="0">
                  <a:solidFill>
                    <a:srgbClr val="000000"/>
                  </a:solidFill>
                </a:rPr>
                <a:t>in the last two </a:t>
              </a:r>
              <a:r>
                <a:rPr lang="en-US" dirty="0" smtClean="0">
                  <a:solidFill>
                    <a:srgbClr val="000000"/>
                  </a:solidFill>
                </a:rPr>
                <a:t>decades to become the world’s</a:t>
              </a:r>
            </a:p>
            <a:p>
              <a:pPr algn="just"/>
              <a:r>
                <a:rPr lang="en-US" dirty="0">
                  <a:solidFill>
                    <a:srgbClr val="000000"/>
                  </a:solidFill>
                </a:rPr>
                <a:t>l</a:t>
              </a:r>
              <a:r>
                <a:rPr lang="en-US" dirty="0" smtClean="0">
                  <a:solidFill>
                    <a:srgbClr val="000000"/>
                  </a:solidFill>
                </a:rPr>
                <a:t>argest and most complex </a:t>
              </a:r>
              <a:r>
                <a:rPr lang="en-US" dirty="0" err="1" smtClean="0">
                  <a:solidFill>
                    <a:srgbClr val="000000"/>
                  </a:solidFill>
                </a:rPr>
                <a:t>IoT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>
              <a:off x="7086600" y="3555621"/>
              <a:ext cx="12954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8458200" y="3352800"/>
              <a:ext cx="521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rgbClr val="00B050"/>
                  </a:solidFill>
                </a:rPr>
                <a:t>IoT</a:t>
              </a:r>
              <a:endParaRPr lang="en-US" sz="16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99000" y="4644300"/>
            <a:ext cx="4357923" cy="1985100"/>
            <a:chOff x="4698997" y="4192592"/>
            <a:chExt cx="4357923" cy="1985100"/>
          </a:xfrm>
        </p:grpSpPr>
        <p:cxnSp>
          <p:nvCxnSpPr>
            <p:cNvPr id="24" name="Straight Connector 23"/>
            <p:cNvCxnSpPr/>
            <p:nvPr/>
          </p:nvCxnSpPr>
          <p:spPr bwMode="auto">
            <a:xfrm>
              <a:off x="5716588" y="4192592"/>
              <a:ext cx="0" cy="14377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4698997" y="5754472"/>
              <a:ext cx="19586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1969</a:t>
              </a:r>
              <a:r>
                <a:rPr lang="en-US" sz="1600" dirty="0" smtClean="0">
                  <a:solidFill>
                    <a:srgbClr val="000000"/>
                  </a:solidFill>
                </a:rPr>
                <a:t>: 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DARPAnet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" name="Group 35"/>
            <p:cNvGrpSpPr/>
            <p:nvPr/>
          </p:nvGrpSpPr>
          <p:grpSpPr>
            <a:xfrm>
              <a:off x="6714066" y="5263292"/>
              <a:ext cx="2342854" cy="914400"/>
              <a:chOff x="6714066" y="5263292"/>
              <a:chExt cx="2342854" cy="91440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574523" y="5592916"/>
                <a:ext cx="148239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1">
                    <a:solidFill>
                      <a:srgbClr val="00B050"/>
                    </a:solidFill>
                  </a:defRPr>
                </a:lvl1pPr>
              </a:lstStyle>
              <a:p>
                <a:pPr algn="r"/>
                <a:r>
                  <a:rPr lang="en-US" b="0" dirty="0"/>
                  <a:t>c</a:t>
                </a:r>
                <a:r>
                  <a:rPr lang="en-US" b="0" dirty="0" smtClean="0"/>
                  <a:t>onvergence</a:t>
                </a:r>
                <a:endParaRPr lang="en-US" b="0" dirty="0"/>
              </a:p>
              <a:p>
                <a:pPr algn="r"/>
                <a:r>
                  <a:rPr lang="en-US" b="0" dirty="0"/>
                  <a:t>to Internet</a:t>
                </a: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 bwMode="auto">
              <a:xfrm>
                <a:off x="7010397" y="5263292"/>
                <a:ext cx="685800" cy="4572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41" name="Straight Arrow Connector 40"/>
              <p:cNvCxnSpPr/>
              <p:nvPr/>
            </p:nvCxnSpPr>
            <p:spPr bwMode="auto">
              <a:xfrm flipV="1">
                <a:off x="6714066" y="5949092"/>
                <a:ext cx="982131" cy="15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131947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Per-phase analysis: Wye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37" y="1295400"/>
            <a:ext cx="5348037" cy="2400300"/>
          </a:xfrm>
          <a:prstGeom prst="rect">
            <a:avLst/>
          </a:prstGeom>
        </p:spPr>
      </p:pic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609600" y="4648200"/>
            <a:ext cx="8077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 smtClean="0"/>
              <a:t>Important properties of balanced 3p system</a:t>
            </a:r>
            <a:endParaRPr lang="en-US" sz="1800" dirty="0" smtClean="0"/>
          </a:p>
          <a:p>
            <a:pPr lvl="1"/>
            <a:endParaRPr lang="en-US" sz="800" dirty="0" smtClean="0"/>
          </a:p>
          <a:p>
            <a:pPr lvl="1"/>
            <a:r>
              <a:rPr lang="en-US" sz="1800" dirty="0" smtClean="0"/>
              <a:t> </a:t>
            </a:r>
            <a:endParaRPr lang="en-US" sz="1800" dirty="0" smtClean="0">
              <a:solidFill>
                <a:srgbClr val="A6A6A6"/>
              </a:solidFill>
            </a:endParaRPr>
          </a:p>
          <a:p>
            <a:pPr lvl="1"/>
            <a:r>
              <a:rPr lang="en-US" sz="2000" dirty="0" smtClean="0"/>
              <a:t>All voltages and currents are 3-phase balanced</a:t>
            </a:r>
          </a:p>
          <a:p>
            <a:pPr lvl="1"/>
            <a:r>
              <a:rPr lang="en-US" sz="2000" dirty="0" smtClean="0"/>
              <a:t>Phases are decoupled, i.e., variables in each phase depend </a:t>
            </a:r>
            <a:r>
              <a:rPr lang="en-US" sz="2000" dirty="0" smtClean="0">
                <a:solidFill>
                  <a:srgbClr val="0000FF"/>
                </a:solidFill>
              </a:rPr>
              <a:t>only</a:t>
            </a:r>
            <a:r>
              <a:rPr lang="en-US" sz="2000" dirty="0" smtClean="0"/>
              <a:t> on quantities in that phase</a:t>
            </a:r>
          </a:p>
          <a:p>
            <a:pPr marL="0" indent="0">
              <a:buFont typeface="Wingdings" pitchFamily="2" charset="2"/>
              <a:buNone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</a:pPr>
            <a:endParaRPr lang="en-US" sz="2400" dirty="0" smtClean="0"/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sz="2400" dirty="0" smtClean="0"/>
          </a:p>
          <a:p>
            <a:pPr marL="0" indent="0">
              <a:buFont typeface="Wingdings" pitchFamily="2" charset="2"/>
              <a:buNone/>
            </a:pPr>
            <a:endParaRPr lang="en-US" sz="1100" dirty="0" smtClean="0"/>
          </a:p>
          <a:p>
            <a:pPr marL="0" indent="0">
              <a:buFont typeface="Wingdings" pitchFamily="2" charset="2"/>
              <a:buNone/>
            </a:pPr>
            <a:endParaRPr lang="en-US" sz="1800" dirty="0" smtClean="0"/>
          </a:p>
          <a:p>
            <a:pPr marL="0" indent="0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53376"/>
          <a:stretch/>
        </p:blipFill>
        <p:spPr>
          <a:xfrm>
            <a:off x="6172200" y="1371600"/>
            <a:ext cx="2612123" cy="21336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28147"/>
              </p:ext>
            </p:extLst>
          </p:nvPr>
        </p:nvGraphicFramePr>
        <p:xfrm>
          <a:off x="1524000" y="5181600"/>
          <a:ext cx="2190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0" name="Equation" r:id="rId6" imgW="1117600" imgH="215900" progId="Equation.3">
                  <p:embed/>
                </p:oleObj>
              </mc:Choice>
              <mc:Fallback>
                <p:oleObj name="Equation" r:id="rId6" imgW="1117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0" y="5181600"/>
                        <a:ext cx="21907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6850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Per-phase analysis: Wye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4953000" y="1371600"/>
            <a:ext cx="4419600" cy="1981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  Properties:</a:t>
            </a:r>
          </a:p>
          <a:p>
            <a:pPr lvl="1"/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/>
              <a:t>All voltages and currents are 3-phased balanced</a:t>
            </a:r>
          </a:p>
          <a:p>
            <a:pPr lvl="1"/>
            <a:r>
              <a:rPr lang="en-US" sz="2000" dirty="0" smtClean="0"/>
              <a:t>Phases are decoupled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20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37" y="1295400"/>
            <a:ext cx="5348037" cy="24003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084436"/>
              </p:ext>
            </p:extLst>
          </p:nvPr>
        </p:nvGraphicFramePr>
        <p:xfrm>
          <a:off x="5886450" y="1783111"/>
          <a:ext cx="2190750" cy="426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51" name="Equation" r:id="rId5" imgW="1117600" imgH="215900" progId="Equation.3">
                  <p:embed/>
                </p:oleObj>
              </mc:Choice>
              <mc:Fallback>
                <p:oleObj name="Equation" r:id="rId5" imgW="1117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86450" y="1783111"/>
                        <a:ext cx="2190750" cy="426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47687" y="4324290"/>
            <a:ext cx="7758113" cy="2533710"/>
            <a:chOff x="547687" y="4324290"/>
            <a:chExt cx="7758113" cy="2533710"/>
          </a:xfrm>
        </p:grpSpPr>
        <p:grpSp>
          <p:nvGrpSpPr>
            <p:cNvPr id="48" name="Group 47"/>
            <p:cNvGrpSpPr/>
            <p:nvPr/>
          </p:nvGrpSpPr>
          <p:grpSpPr>
            <a:xfrm>
              <a:off x="547687" y="4470737"/>
              <a:ext cx="7758113" cy="2387263"/>
              <a:chOff x="457200" y="1422737"/>
              <a:chExt cx="7758113" cy="2387263"/>
            </a:xfrm>
          </p:grpSpPr>
          <p:cxnSp>
            <p:nvCxnSpPr>
              <p:cNvPr id="49" name="Straight Connector 48"/>
              <p:cNvCxnSpPr>
                <a:endCxn id="50" idx="2"/>
              </p:cNvCxnSpPr>
              <p:nvPr/>
            </p:nvCxnSpPr>
            <p:spPr>
              <a:xfrm flipH="1">
                <a:off x="950956" y="2188909"/>
                <a:ext cx="3385928" cy="19304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0" name="Object 4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8774837"/>
                  </p:ext>
                </p:extLst>
              </p:nvPr>
            </p:nvGraphicFramePr>
            <p:xfrm>
              <a:off x="779506" y="1798638"/>
              <a:ext cx="342900" cy="4095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552" name="Equation" r:id="rId7" imgW="177800" imgH="215900" progId="Equation.3">
                      <p:embed/>
                    </p:oleObj>
                  </mc:Choice>
                  <mc:Fallback>
                    <p:oleObj name="Equation" r:id="rId7" imgW="1778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779506" y="1798638"/>
                            <a:ext cx="342900" cy="4095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5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5467161"/>
                  </p:ext>
                </p:extLst>
              </p:nvPr>
            </p:nvGraphicFramePr>
            <p:xfrm>
              <a:off x="992734" y="3162978"/>
              <a:ext cx="327000" cy="4072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553" name="Equation" r:id="rId9" imgW="177800" imgH="215900" progId="Equation.3">
                      <p:embed/>
                    </p:oleObj>
                  </mc:Choice>
                  <mc:Fallback>
                    <p:oleObj name="Equation" r:id="rId9" imgW="1778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992734" y="3162978"/>
                            <a:ext cx="327000" cy="40720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52" name="Straight Connector 51"/>
              <p:cNvCxnSpPr>
                <a:stCxn id="53" idx="4"/>
                <a:endCxn id="58" idx="0"/>
              </p:cNvCxnSpPr>
              <p:nvPr/>
            </p:nvCxnSpPr>
            <p:spPr>
              <a:xfrm>
                <a:off x="959660" y="2272855"/>
                <a:ext cx="0" cy="1229409"/>
              </a:xfrm>
              <a:prstGeom prst="line">
                <a:avLst/>
              </a:prstGeom>
              <a:solidFill>
                <a:srgbClr val="FFFFFF"/>
              </a:solidFill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Oval 52"/>
              <p:cNvSpPr/>
              <p:nvPr/>
            </p:nvSpPr>
            <p:spPr>
              <a:xfrm>
                <a:off x="915262" y="2170970"/>
                <a:ext cx="88796" cy="101885"/>
              </a:xfrm>
              <a:prstGeom prst="ellipse">
                <a:avLst/>
              </a:prstGeom>
              <a:solidFill>
                <a:srgbClr val="000000"/>
              </a:solidFill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843666" y="2766032"/>
                <a:ext cx="231987" cy="237430"/>
              </a:xfrm>
              <a:prstGeom prst="ellipse">
                <a:avLst/>
              </a:prstGeom>
              <a:solidFill>
                <a:srgbClr val="FFFFFF"/>
              </a:solidFill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55" name="Object 5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5178615"/>
                  </p:ext>
                </p:extLst>
              </p:nvPr>
            </p:nvGraphicFramePr>
            <p:xfrm>
              <a:off x="457200" y="2766031"/>
              <a:ext cx="341985" cy="3163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554" name="Equation" r:id="rId11" imgW="241300" imgH="215900" progId="Equation.3">
                      <p:embed/>
                    </p:oleObj>
                  </mc:Choice>
                  <mc:Fallback>
                    <p:oleObj name="Equation" r:id="rId11" imgW="2413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57200" y="2766031"/>
                            <a:ext cx="341985" cy="31630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" name="Object 5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8967703"/>
                  </p:ext>
                </p:extLst>
              </p:nvPr>
            </p:nvGraphicFramePr>
            <p:xfrm>
              <a:off x="651357" y="2580896"/>
              <a:ext cx="180452" cy="1851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555" name="Equation" r:id="rId13" imgW="127000" imgH="127000" progId="Equation.3">
                      <p:embed/>
                    </p:oleObj>
                  </mc:Choice>
                  <mc:Fallback>
                    <p:oleObj name="Equation" r:id="rId13" imgW="127000" imgH="1270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651357" y="2580896"/>
                            <a:ext cx="180452" cy="1851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Object 5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947911"/>
                  </p:ext>
                </p:extLst>
              </p:nvPr>
            </p:nvGraphicFramePr>
            <p:xfrm>
              <a:off x="651357" y="3119660"/>
              <a:ext cx="180452" cy="1476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556" name="Equation" r:id="rId15" imgW="127000" imgH="101600" progId="Equation.3">
                      <p:embed/>
                    </p:oleObj>
                  </mc:Choice>
                  <mc:Fallback>
                    <p:oleObj name="Equation" r:id="rId15" imgW="127000" imgH="1016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51357" y="3119660"/>
                            <a:ext cx="180452" cy="14765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8" name="Oval 57"/>
              <p:cNvSpPr/>
              <p:nvPr/>
            </p:nvSpPr>
            <p:spPr>
              <a:xfrm>
                <a:off x="915261" y="3502264"/>
                <a:ext cx="88797" cy="101885"/>
              </a:xfrm>
              <a:prstGeom prst="ellipse">
                <a:avLst/>
              </a:prstGeom>
              <a:solidFill>
                <a:schemeClr val="tx1"/>
              </a:solidFill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>
                <a:stCxn id="62" idx="3"/>
                <a:endCxn id="91" idx="6"/>
              </p:cNvCxnSpPr>
              <p:nvPr/>
            </p:nvCxnSpPr>
            <p:spPr>
              <a:xfrm flipH="1" flipV="1">
                <a:off x="2654204" y="2189416"/>
                <a:ext cx="5141561" cy="4653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60" name="Object 5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6324167"/>
                  </p:ext>
                </p:extLst>
              </p:nvPr>
            </p:nvGraphicFramePr>
            <p:xfrm>
              <a:off x="7877175" y="3178175"/>
              <a:ext cx="338138" cy="4048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557" name="Equation" r:id="rId17" imgW="190500" imgH="215900" progId="Equation.3">
                      <p:embed/>
                    </p:oleObj>
                  </mc:Choice>
                  <mc:Fallback>
                    <p:oleObj name="Equation" r:id="rId17" imgW="1905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7877175" y="3178175"/>
                            <a:ext cx="338138" cy="40481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1" name="Straight Connector 60"/>
              <p:cNvCxnSpPr>
                <a:stCxn id="62" idx="4"/>
                <a:endCxn id="63" idx="0"/>
              </p:cNvCxnSpPr>
              <p:nvPr/>
            </p:nvCxnSpPr>
            <p:spPr>
              <a:xfrm>
                <a:off x="7827919" y="2209800"/>
                <a:ext cx="0" cy="1292425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7782447" y="2102381"/>
                <a:ext cx="90944" cy="107419"/>
              </a:xfrm>
              <a:prstGeom prst="ellipse">
                <a:avLst/>
              </a:prstGeom>
              <a:solidFill>
                <a:srgbClr val="000000"/>
              </a:solidFill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7782447" y="3502225"/>
                <a:ext cx="90944" cy="107419"/>
              </a:xfrm>
              <a:prstGeom prst="ellipse">
                <a:avLst/>
              </a:prstGeom>
              <a:solidFill>
                <a:schemeClr val="tx1"/>
              </a:solidFill>
              <a:ln w="381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678303" y="2581584"/>
                <a:ext cx="293638" cy="528516"/>
              </a:xfrm>
              <a:prstGeom prst="rect">
                <a:avLst/>
              </a:prstGeom>
              <a:solidFill>
                <a:srgbClr val="FFFFFF"/>
              </a:solidFill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16200000">
                <a:off x="6904123" y="1931562"/>
                <a:ext cx="293638" cy="528516"/>
              </a:xfrm>
              <a:prstGeom prst="rect">
                <a:avLst/>
              </a:prstGeom>
              <a:solidFill>
                <a:srgbClr val="FFFFFF"/>
              </a:solidFill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66" name="Object 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06157"/>
                  </p:ext>
                </p:extLst>
              </p:nvPr>
            </p:nvGraphicFramePr>
            <p:xfrm>
              <a:off x="6916738" y="2030413"/>
              <a:ext cx="276225" cy="333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558" name="Equation" r:id="rId19" imgW="190500" imgH="215900" progId="Equation.3">
                      <p:embed/>
                    </p:oleObj>
                  </mc:Choice>
                  <mc:Fallback>
                    <p:oleObj name="Equation" r:id="rId19" imgW="1905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6916738" y="2030413"/>
                            <a:ext cx="276225" cy="333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7" name="Object 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146952"/>
                  </p:ext>
                </p:extLst>
              </p:nvPr>
            </p:nvGraphicFramePr>
            <p:xfrm>
              <a:off x="7680325" y="2665413"/>
              <a:ext cx="295275" cy="3333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559" name="Equation" r:id="rId21" imgW="203200" imgH="215900" progId="Equation.3">
                      <p:embed/>
                    </p:oleObj>
                  </mc:Choice>
                  <mc:Fallback>
                    <p:oleObj name="Equation" r:id="rId21" imgW="2032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7680325" y="2665413"/>
                            <a:ext cx="295275" cy="3333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8" name="Object 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5526433"/>
                  </p:ext>
                </p:extLst>
              </p:nvPr>
            </p:nvGraphicFramePr>
            <p:xfrm>
              <a:off x="7659688" y="1665288"/>
              <a:ext cx="365125" cy="4095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4784" name="Equation" r:id="rId23" imgW="190500" imgH="215900" progId="Equation.3">
                      <p:embed/>
                    </p:oleObj>
                  </mc:Choice>
                  <mc:Fallback>
                    <p:oleObj name="Equation" r:id="rId23" imgW="190500" imgH="2159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7659688" y="1665288"/>
                            <a:ext cx="365125" cy="4095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9" name="Straight Connector 68"/>
              <p:cNvCxnSpPr>
                <a:endCxn id="58" idx="6"/>
              </p:cNvCxnSpPr>
              <p:nvPr/>
            </p:nvCxnSpPr>
            <p:spPr>
              <a:xfrm flipH="1" flipV="1">
                <a:off x="1004058" y="3553207"/>
                <a:ext cx="6804745" cy="2204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/>
              <p:cNvGrpSpPr/>
              <p:nvPr/>
            </p:nvGrpSpPr>
            <p:grpSpPr>
              <a:xfrm>
                <a:off x="1524000" y="1711325"/>
                <a:ext cx="1447800" cy="1895716"/>
                <a:chOff x="1524000" y="1711325"/>
                <a:chExt cx="1447800" cy="1895716"/>
              </a:xfrm>
            </p:grpSpPr>
            <p:graphicFrame>
              <p:nvGraphicFramePr>
                <p:cNvPr id="83" name="Object 8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37778343"/>
                    </p:ext>
                  </p:extLst>
                </p:nvPr>
              </p:nvGraphicFramePr>
              <p:xfrm>
                <a:off x="2689502" y="3183508"/>
                <a:ext cx="282298" cy="39723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4785" name="Equation" r:id="rId25" imgW="152400" imgH="203200" progId="Equation.3">
                        <p:embed/>
                      </p:oleObj>
                    </mc:Choice>
                    <mc:Fallback>
                      <p:oleObj name="Equation" r:id="rId25" imgW="1524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689502" y="3183508"/>
                              <a:ext cx="282298" cy="39723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84" name="Straight Connector 83"/>
                <p:cNvCxnSpPr>
                  <a:stCxn id="91" idx="4"/>
                </p:cNvCxnSpPr>
                <p:nvPr/>
              </p:nvCxnSpPr>
              <p:spPr>
                <a:xfrm>
                  <a:off x="2608732" y="2243125"/>
                  <a:ext cx="0" cy="125649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/>
                <p:cNvSpPr/>
                <p:nvPr/>
              </p:nvSpPr>
              <p:spPr>
                <a:xfrm>
                  <a:off x="2559686" y="3499622"/>
                  <a:ext cx="90944" cy="107419"/>
                </a:xfrm>
                <a:prstGeom prst="ellipse">
                  <a:avLst/>
                </a:prstGeom>
                <a:solidFill>
                  <a:schemeClr val="tx1"/>
                </a:solidFill>
                <a:ln w="3810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459116" y="2618671"/>
                  <a:ext cx="293638" cy="528516"/>
                </a:xfrm>
                <a:prstGeom prst="rect">
                  <a:avLst/>
                </a:prstGeom>
                <a:solidFill>
                  <a:srgbClr val="FFFFFF"/>
                </a:solidFill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87" name="Object 8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013814"/>
                    </p:ext>
                  </p:extLst>
                </p:nvPr>
              </p:nvGraphicFramePr>
              <p:xfrm>
                <a:off x="2481998" y="2728913"/>
                <a:ext cx="239713" cy="3127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4786" name="Equation" r:id="rId27" imgW="165100" imgH="203200" progId="Equation.3">
                        <p:embed/>
                      </p:oleObj>
                    </mc:Choice>
                    <mc:Fallback>
                      <p:oleObj name="Equation" r:id="rId27" imgW="1651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81998" y="2728913"/>
                              <a:ext cx="239713" cy="3127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8" name="Object 8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86610111"/>
                    </p:ext>
                  </p:extLst>
                </p:nvPr>
              </p:nvGraphicFramePr>
              <p:xfrm>
                <a:off x="2478364" y="1711325"/>
                <a:ext cx="292100" cy="3857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4787" name="Equation" r:id="rId29" imgW="152400" imgH="203200" progId="Equation.3">
                        <p:embed/>
                      </p:oleObj>
                    </mc:Choice>
                    <mc:Fallback>
                      <p:oleObj name="Equation" r:id="rId29" imgW="1524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78364" y="1711325"/>
                              <a:ext cx="292100" cy="3857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9" name="Rectangle 88"/>
                <p:cNvSpPr/>
                <p:nvPr/>
              </p:nvSpPr>
              <p:spPr>
                <a:xfrm rot="16200000">
                  <a:off x="1641439" y="1935465"/>
                  <a:ext cx="293638" cy="528516"/>
                </a:xfrm>
                <a:prstGeom prst="rect">
                  <a:avLst/>
                </a:prstGeom>
                <a:solidFill>
                  <a:srgbClr val="FFFFFF"/>
                </a:solidFill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90" name="Object 8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44881818"/>
                    </p:ext>
                  </p:extLst>
                </p:nvPr>
              </p:nvGraphicFramePr>
              <p:xfrm>
                <a:off x="1676400" y="2044058"/>
                <a:ext cx="220662" cy="3127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4788" name="Equation" r:id="rId31" imgW="152400" imgH="203200" progId="Equation.3">
                        <p:embed/>
                      </p:oleObj>
                    </mc:Choice>
                    <mc:Fallback>
                      <p:oleObj name="Equation" r:id="rId31" imgW="1524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676400" y="2044058"/>
                              <a:ext cx="220662" cy="3127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91" name="Oval 90"/>
                <p:cNvSpPr/>
                <p:nvPr/>
              </p:nvSpPr>
              <p:spPr>
                <a:xfrm>
                  <a:off x="2563260" y="2135706"/>
                  <a:ext cx="90944" cy="107419"/>
                </a:xfrm>
                <a:prstGeom prst="ellipse">
                  <a:avLst/>
                </a:prstGeom>
                <a:solidFill>
                  <a:schemeClr val="tx1"/>
                </a:solidFill>
                <a:ln w="3810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5486400" y="1422737"/>
                <a:ext cx="767383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/>
                  <a:t>...</a:t>
                </a:r>
                <a:endParaRPr lang="en-US" sz="6000" dirty="0"/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3276600" y="1676400"/>
                <a:ext cx="1471613" cy="1895716"/>
                <a:chOff x="1524000" y="1711325"/>
                <a:chExt cx="1471613" cy="1895716"/>
              </a:xfrm>
            </p:grpSpPr>
            <p:graphicFrame>
              <p:nvGraphicFramePr>
                <p:cNvPr id="74" name="Object 7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97133878"/>
                    </p:ext>
                  </p:extLst>
                </p:nvPr>
              </p:nvGraphicFramePr>
              <p:xfrm>
                <a:off x="2665413" y="3182938"/>
                <a:ext cx="330200" cy="3984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4789" name="Equation" r:id="rId33" imgW="177800" imgH="203200" progId="Equation.3">
                        <p:embed/>
                      </p:oleObj>
                    </mc:Choice>
                    <mc:Fallback>
                      <p:oleObj name="Equation" r:id="rId33" imgW="1778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665413" y="3182938"/>
                              <a:ext cx="330200" cy="39846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75" name="Straight Connector 74"/>
                <p:cNvCxnSpPr>
                  <a:stCxn id="82" idx="4"/>
                </p:cNvCxnSpPr>
                <p:nvPr/>
              </p:nvCxnSpPr>
              <p:spPr>
                <a:xfrm>
                  <a:off x="2608732" y="2243125"/>
                  <a:ext cx="0" cy="1256497"/>
                </a:xfrm>
                <a:prstGeom prst="line">
                  <a:avLst/>
                </a:prstGeom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 75"/>
                <p:cNvSpPr/>
                <p:nvPr/>
              </p:nvSpPr>
              <p:spPr>
                <a:xfrm>
                  <a:off x="2559686" y="3499622"/>
                  <a:ext cx="90944" cy="107419"/>
                </a:xfrm>
                <a:prstGeom prst="ellipse">
                  <a:avLst/>
                </a:prstGeom>
                <a:solidFill>
                  <a:schemeClr val="tx1"/>
                </a:solidFill>
                <a:ln w="3810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2459116" y="2618671"/>
                  <a:ext cx="293638" cy="528516"/>
                </a:xfrm>
                <a:prstGeom prst="rect">
                  <a:avLst/>
                </a:prstGeom>
                <a:solidFill>
                  <a:srgbClr val="FFFFFF"/>
                </a:solidFill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78" name="Object 7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78094621"/>
                    </p:ext>
                  </p:extLst>
                </p:nvPr>
              </p:nvGraphicFramePr>
              <p:xfrm>
                <a:off x="2471738" y="2728913"/>
                <a:ext cx="258762" cy="3127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4790" name="Equation" r:id="rId35" imgW="177800" imgH="203200" progId="Equation.3">
                        <p:embed/>
                      </p:oleObj>
                    </mc:Choice>
                    <mc:Fallback>
                      <p:oleObj name="Equation" r:id="rId35" imgW="1778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71738" y="2728913"/>
                              <a:ext cx="258762" cy="312737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9" name="Object 7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87197443"/>
                    </p:ext>
                  </p:extLst>
                </p:nvPr>
              </p:nvGraphicFramePr>
              <p:xfrm>
                <a:off x="2454275" y="1711325"/>
                <a:ext cx="341313" cy="38576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4791" name="Equation" r:id="rId37" imgW="177800" imgH="203200" progId="Equation.3">
                        <p:embed/>
                      </p:oleObj>
                    </mc:Choice>
                    <mc:Fallback>
                      <p:oleObj name="Equation" r:id="rId37" imgW="1778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3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54275" y="1711325"/>
                              <a:ext cx="341313" cy="38576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0" name="Rectangle 79"/>
                <p:cNvSpPr/>
                <p:nvPr/>
              </p:nvSpPr>
              <p:spPr>
                <a:xfrm rot="16200000">
                  <a:off x="1641439" y="1935465"/>
                  <a:ext cx="293638" cy="528516"/>
                </a:xfrm>
                <a:prstGeom prst="rect">
                  <a:avLst/>
                </a:prstGeom>
                <a:solidFill>
                  <a:srgbClr val="FFFFFF"/>
                </a:solidFill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81" name="Object 8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81292748"/>
                    </p:ext>
                  </p:extLst>
                </p:nvPr>
              </p:nvGraphicFramePr>
              <p:xfrm>
                <a:off x="1666875" y="2044700"/>
                <a:ext cx="239713" cy="3127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74792" name="Equation" r:id="rId39" imgW="165100" imgH="203200" progId="Equation.3">
                        <p:embed/>
                      </p:oleObj>
                    </mc:Choice>
                    <mc:Fallback>
                      <p:oleObj name="Equation" r:id="rId39" imgW="1651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666875" y="2044700"/>
                              <a:ext cx="239713" cy="31273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2" name="Oval 81"/>
                <p:cNvSpPr/>
                <p:nvPr/>
              </p:nvSpPr>
              <p:spPr>
                <a:xfrm>
                  <a:off x="2563260" y="2135706"/>
                  <a:ext cx="90944" cy="107419"/>
                </a:xfrm>
                <a:prstGeom prst="ellipse">
                  <a:avLst/>
                </a:prstGeom>
                <a:solidFill>
                  <a:schemeClr val="tx1"/>
                </a:solidFill>
                <a:ln w="3810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5562600" y="2794337"/>
                <a:ext cx="767383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/>
                  <a:t>...</a:t>
                </a:r>
                <a:endParaRPr lang="en-US" sz="6000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838200" y="4324290"/>
              <a:ext cx="3321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p</a:t>
              </a:r>
              <a:r>
                <a:rPr lang="en-US" sz="2000" dirty="0" smtClean="0">
                  <a:solidFill>
                    <a:srgbClr val="0000FF"/>
                  </a:solidFill>
                </a:rPr>
                <a:t>er-phase equivalent circuit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589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Delta-Wye transformation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43783" y="2209800"/>
            <a:ext cx="2444044" cy="2289776"/>
            <a:chOff x="1295401" y="1295400"/>
            <a:chExt cx="2444044" cy="2289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58651"/>
            <a:stretch/>
          </p:blipFill>
          <p:spPr>
            <a:xfrm>
              <a:off x="1295401" y="1295400"/>
              <a:ext cx="2444044" cy="2289776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 bwMode="auto">
            <a:xfrm>
              <a:off x="1600200" y="1905000"/>
              <a:ext cx="1600200" cy="1295400"/>
            </a:xfrm>
            <a:prstGeom prst="roundRect">
              <a:avLst/>
            </a:prstGeom>
            <a:solidFill>
              <a:srgbClr val="FFFFA4">
                <a:alpha val="38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1382" y="4648200"/>
            <a:ext cx="2742418" cy="1981200"/>
            <a:chOff x="1295400" y="4419600"/>
            <a:chExt cx="2742418" cy="1981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r="57155"/>
            <a:stretch/>
          </p:blipFill>
          <p:spPr>
            <a:xfrm>
              <a:off x="1295400" y="4419600"/>
              <a:ext cx="2742418" cy="1972236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 bwMode="auto">
            <a:xfrm>
              <a:off x="1828800" y="5029200"/>
              <a:ext cx="1524000" cy="1371600"/>
            </a:xfrm>
            <a:prstGeom prst="roundRect">
              <a:avLst/>
            </a:prstGeom>
            <a:solidFill>
              <a:srgbClr val="FFFFA4">
                <a:alpha val="38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65472" y="1226403"/>
            <a:ext cx="7821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Equivalent 3p sources: </a:t>
            </a:r>
            <a:r>
              <a:rPr lang="en-US" sz="2400" dirty="0" smtClean="0"/>
              <a:t>same external behavior </a:t>
            </a:r>
          </a:p>
          <a:p>
            <a:r>
              <a:rPr lang="en-US" sz="2400" dirty="0" smtClean="0"/>
              <a:t>line-to-line voltages: 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1676400"/>
            <a:ext cx="4389120" cy="4572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419600" y="2819400"/>
            <a:ext cx="3048000" cy="3733800"/>
            <a:chOff x="4419600" y="2819400"/>
            <a:chExt cx="3048000" cy="37338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/>
            <a:srcRect r="69150"/>
            <a:stretch/>
          </p:blipFill>
          <p:spPr>
            <a:xfrm>
              <a:off x="4738511" y="2819400"/>
              <a:ext cx="2119489" cy="914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9600" y="3987369"/>
              <a:ext cx="3048000" cy="2565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150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Delta-Wye transformation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43783" y="2209800"/>
            <a:ext cx="2444044" cy="2289776"/>
            <a:chOff x="1295401" y="1295400"/>
            <a:chExt cx="2444044" cy="22897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58651"/>
            <a:stretch/>
          </p:blipFill>
          <p:spPr>
            <a:xfrm>
              <a:off x="1295401" y="1295400"/>
              <a:ext cx="2444044" cy="2289776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 bwMode="auto">
            <a:xfrm>
              <a:off x="1600200" y="1905000"/>
              <a:ext cx="1600200" cy="1295400"/>
            </a:xfrm>
            <a:prstGeom prst="roundRect">
              <a:avLst/>
            </a:prstGeom>
            <a:solidFill>
              <a:srgbClr val="FFFFA4">
                <a:alpha val="38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91382" y="4648200"/>
            <a:ext cx="2742418" cy="1981200"/>
            <a:chOff x="1295400" y="4419600"/>
            <a:chExt cx="2742418" cy="1981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r="57155"/>
            <a:stretch/>
          </p:blipFill>
          <p:spPr>
            <a:xfrm>
              <a:off x="1295400" y="4419600"/>
              <a:ext cx="2742418" cy="1972236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 bwMode="auto">
            <a:xfrm>
              <a:off x="1828800" y="5029200"/>
              <a:ext cx="1524000" cy="1371600"/>
            </a:xfrm>
            <a:prstGeom prst="roundRect">
              <a:avLst/>
            </a:prstGeom>
            <a:solidFill>
              <a:srgbClr val="FFFFA4">
                <a:alpha val="38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65472" y="1226403"/>
            <a:ext cx="7821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Equivalent 3p sources: </a:t>
            </a:r>
            <a:r>
              <a:rPr lang="en-US" sz="2400" dirty="0" smtClean="0"/>
              <a:t>same external behavior </a:t>
            </a:r>
          </a:p>
          <a:p>
            <a:r>
              <a:rPr lang="en-US" sz="2400" dirty="0" smtClean="0"/>
              <a:t>line-to-line voltages: </a:t>
            </a:r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1676400"/>
            <a:ext cx="438912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r="69150"/>
          <a:stretch/>
        </p:blipFill>
        <p:spPr>
          <a:xfrm>
            <a:off x="4738511" y="2819400"/>
            <a:ext cx="2119489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68642"/>
          <a:stretch/>
        </p:blipFill>
        <p:spPr>
          <a:xfrm>
            <a:off x="4779776" y="5105400"/>
            <a:ext cx="2154424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34423" r="34974"/>
          <a:stretch/>
        </p:blipFill>
        <p:spPr>
          <a:xfrm>
            <a:off x="4755444" y="3962400"/>
            <a:ext cx="210255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70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Delta-Wye transformation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66800" y="2209800"/>
            <a:ext cx="2150946" cy="2133600"/>
            <a:chOff x="1066800" y="2209800"/>
            <a:chExt cx="2150946" cy="2133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2209800"/>
              <a:ext cx="2150946" cy="213360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 bwMode="auto">
            <a:xfrm>
              <a:off x="1447800" y="2743200"/>
              <a:ext cx="1447800" cy="1371600"/>
            </a:xfrm>
            <a:prstGeom prst="roundRect">
              <a:avLst/>
            </a:prstGeom>
            <a:solidFill>
              <a:srgbClr val="FFFFA4">
                <a:alpha val="38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66634" y="4648200"/>
            <a:ext cx="2538566" cy="2057400"/>
            <a:chOff x="966634" y="4648200"/>
            <a:chExt cx="2538566" cy="2057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6634" y="4648200"/>
              <a:ext cx="2538566" cy="2057400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 bwMode="auto">
            <a:xfrm>
              <a:off x="1448582" y="5334000"/>
              <a:ext cx="1524000" cy="1371600"/>
            </a:xfrm>
            <a:prstGeom prst="roundRect">
              <a:avLst/>
            </a:prstGeom>
            <a:solidFill>
              <a:srgbClr val="FFFFA4">
                <a:alpha val="38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65472" y="1226403"/>
            <a:ext cx="820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Equivalent 3p sources: </a:t>
            </a:r>
            <a:r>
              <a:rPr lang="en-US" sz="2400" dirty="0" smtClean="0"/>
              <a:t>same external behavior 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ame terminal currents on same line-to-line voltages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973" y="3810000"/>
            <a:ext cx="172142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Per-phase analysis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1039626"/>
            <a:ext cx="8229600" cy="2922774"/>
            <a:chOff x="533400" y="1002268"/>
            <a:chExt cx="8229600" cy="2922774"/>
          </a:xfrm>
        </p:grpSpPr>
        <p:sp>
          <p:nvSpPr>
            <p:cNvPr id="7" name="TextBox 6"/>
            <p:cNvSpPr txBox="1"/>
            <p:nvPr/>
          </p:nvSpPr>
          <p:spPr>
            <a:xfrm>
              <a:off x="533400" y="1944469"/>
              <a:ext cx="9418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voltage 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source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34006"/>
            <a:stretch/>
          </p:blipFill>
          <p:spPr>
            <a:xfrm>
              <a:off x="1447800" y="1219200"/>
              <a:ext cx="6096000" cy="27058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09800" y="1002268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transmission line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49081" y="1905000"/>
              <a:ext cx="1313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impedance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load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16" name="Content Placeholder 5"/>
          <p:cNvSpPr>
            <a:spLocks noGrp="1"/>
          </p:cNvSpPr>
          <p:nvPr>
            <p:ph idx="1"/>
          </p:nvPr>
        </p:nvSpPr>
        <p:spPr>
          <a:xfrm>
            <a:off x="0" y="4572000"/>
            <a:ext cx="9144000" cy="2133600"/>
          </a:xfrm>
        </p:spPr>
        <p:txBody>
          <a:bodyPr/>
          <a:lstStyle/>
          <a:p>
            <a:pPr lvl="1"/>
            <a:r>
              <a:rPr lang="en-US" sz="1800" dirty="0" smtClean="0"/>
              <a:t>Convert all Delta sources and loads into Wye</a:t>
            </a:r>
            <a:endParaRPr lang="en-US" sz="1800" dirty="0" smtClean="0">
              <a:solidFill>
                <a:srgbClr val="A6A6A6"/>
              </a:solidFill>
            </a:endParaRPr>
          </a:p>
          <a:p>
            <a:pPr lvl="1"/>
            <a:r>
              <a:rPr lang="en-US" sz="1800" dirty="0" smtClean="0"/>
              <a:t>Solve phase </a:t>
            </a:r>
            <a:r>
              <a:rPr lang="en-US" i="1" dirty="0" smtClean="0">
                <a:latin typeface="Times New Roman"/>
                <a:cs typeface="Times New Roman"/>
              </a:rPr>
              <a:t>a</a:t>
            </a:r>
            <a:r>
              <a:rPr lang="en-US" sz="1800" dirty="0" smtClean="0"/>
              <a:t> circuit with </a:t>
            </a:r>
            <a:r>
              <a:rPr lang="en-US" sz="1800" dirty="0" smtClean="0">
                <a:solidFill>
                  <a:srgbClr val="0000FF"/>
                </a:solidFill>
              </a:rPr>
              <a:t>all</a:t>
            </a:r>
            <a:r>
              <a:rPr lang="en-US" sz="1800" dirty="0" smtClean="0"/>
              <a:t> neutrals connected for desired variables</a:t>
            </a:r>
          </a:p>
          <a:p>
            <a:pPr lvl="1"/>
            <a:r>
              <a:rPr lang="en-US" sz="1800" dirty="0" smtClean="0"/>
              <a:t>Phase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b</a:t>
            </a:r>
            <a:r>
              <a:rPr lang="en-US" sz="1800" dirty="0" smtClean="0">
                <a:solidFill>
                  <a:srgbClr val="000000"/>
                </a:solidFill>
                <a:ea typeface="+mn-ea"/>
                <a:cs typeface="+mn-cs"/>
              </a:rPr>
              <a:t> /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lang="en-US" sz="1800" dirty="0" smtClean="0">
                <a:solidFill>
                  <a:srgbClr val="000000"/>
                </a:solidFill>
              </a:rPr>
              <a:t> variables: subtract / add 120deg to </a:t>
            </a:r>
            <a:r>
              <a:rPr lang="en-US" sz="1800" dirty="0">
                <a:solidFill>
                  <a:srgbClr val="000000"/>
                </a:solidFill>
                <a:ea typeface="+mn-ea"/>
                <a:cs typeface="+mn-cs"/>
              </a:rPr>
              <a:t>phase 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+mn-ea"/>
                <a:cs typeface="Times New Roman"/>
              </a:rPr>
              <a:t>a</a:t>
            </a:r>
            <a:r>
              <a:rPr lang="en-US" sz="1800" dirty="0">
                <a:solidFill>
                  <a:srgbClr val="000000"/>
                </a:solidFill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ea typeface="+mn-ea"/>
                <a:cs typeface="+mn-cs"/>
              </a:rPr>
              <a:t>variables</a:t>
            </a:r>
          </a:p>
          <a:p>
            <a:pPr lvl="1"/>
            <a:r>
              <a:rPr lang="en-US" sz="1800" dirty="0" smtClean="0"/>
              <a:t>If variables internal to Delta configurations are desired, solve them from original circuit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238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Per-phase analysis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1039626"/>
            <a:ext cx="8229600" cy="2922774"/>
            <a:chOff x="533400" y="1002268"/>
            <a:chExt cx="8229600" cy="2922774"/>
          </a:xfrm>
        </p:grpSpPr>
        <p:sp>
          <p:nvSpPr>
            <p:cNvPr id="7" name="TextBox 6"/>
            <p:cNvSpPr txBox="1"/>
            <p:nvPr/>
          </p:nvSpPr>
          <p:spPr>
            <a:xfrm>
              <a:off x="533400" y="1944469"/>
              <a:ext cx="9418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voltage 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source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b="34006"/>
            <a:stretch/>
          </p:blipFill>
          <p:spPr>
            <a:xfrm>
              <a:off x="1447800" y="1219200"/>
              <a:ext cx="6096000" cy="27058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09800" y="1002268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transmission line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49081" y="1905000"/>
              <a:ext cx="1313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impedance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load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419600"/>
            <a:ext cx="4419600" cy="24453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082" y="5204936"/>
            <a:ext cx="1106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hase-</a:t>
            </a:r>
            <a:r>
              <a:rPr lang="en-US" sz="2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circuit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014000"/>
              </p:ext>
            </p:extLst>
          </p:nvPr>
        </p:nvGraphicFramePr>
        <p:xfrm>
          <a:off x="6029325" y="4724400"/>
          <a:ext cx="2962275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060" name="Equation" r:id="rId6" imgW="1511300" imgH="546100" progId="Equation.3">
                  <p:embed/>
                </p:oleObj>
              </mc:Choice>
              <mc:Fallback>
                <p:oleObj name="Equation" r:id="rId6" imgW="15113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29325" y="4724400"/>
                        <a:ext cx="2962275" cy="108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77043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Per-phase analysis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1039626"/>
            <a:ext cx="8229600" cy="2922774"/>
            <a:chOff x="533400" y="1002268"/>
            <a:chExt cx="8229600" cy="2922774"/>
          </a:xfrm>
        </p:grpSpPr>
        <p:sp>
          <p:nvSpPr>
            <p:cNvPr id="7" name="TextBox 6"/>
            <p:cNvSpPr txBox="1"/>
            <p:nvPr/>
          </p:nvSpPr>
          <p:spPr>
            <a:xfrm>
              <a:off x="533400" y="1944469"/>
              <a:ext cx="9418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voltage 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source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b="34006"/>
            <a:stretch/>
          </p:blipFill>
          <p:spPr>
            <a:xfrm>
              <a:off x="1447800" y="1219200"/>
              <a:ext cx="6096000" cy="27058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09800" y="1002268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transmission line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49081" y="1905000"/>
              <a:ext cx="13139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impedance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load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419600"/>
            <a:ext cx="4419600" cy="24453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3082" y="5204936"/>
            <a:ext cx="1106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hase-</a:t>
            </a:r>
            <a:r>
              <a:rPr lang="en-US" sz="2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circuit</a:t>
            </a:r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585054"/>
              </p:ext>
            </p:extLst>
          </p:nvPr>
        </p:nvGraphicFramePr>
        <p:xfrm>
          <a:off x="6096000" y="4724400"/>
          <a:ext cx="2794000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84" name="Equation" r:id="rId6" imgW="1536700" imgH="1028700" progId="Equation.3">
                  <p:embed/>
                </p:oleObj>
              </mc:Choice>
              <mc:Fallback>
                <p:oleObj name="Equation" r:id="rId6" imgW="1536700" imgH="1028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0" y="4724400"/>
                        <a:ext cx="2794000" cy="189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445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basic concepts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3-phase AC transmission system</a:t>
            </a:r>
          </a:p>
          <a:p>
            <a:pPr lvl="1"/>
            <a:r>
              <a:rPr lang="en-US" dirty="0" err="1" smtClean="0"/>
              <a:t>Phasor</a:t>
            </a:r>
            <a:r>
              <a:rPr lang="en-US" dirty="0" smtClean="0"/>
              <a:t> representation</a:t>
            </a:r>
          </a:p>
          <a:p>
            <a:pPr lvl="1"/>
            <a:r>
              <a:rPr lang="en-US" dirty="0" smtClean="0"/>
              <a:t>Balanced operation</a:t>
            </a:r>
          </a:p>
          <a:p>
            <a:pPr lvl="1"/>
            <a:r>
              <a:rPr lang="en-US" dirty="0" smtClean="0"/>
              <a:t>Per-phase analysis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84406" y="5638800"/>
            <a:ext cx="7192794" cy="707886"/>
          </a:xfrm>
          <a:prstGeom prst="rect">
            <a:avLst/>
          </a:prstGeom>
          <a:solidFill>
            <a:srgbClr val="FFFFA4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We will describe device and network models, and analyze</a:t>
            </a:r>
          </a:p>
          <a:p>
            <a:r>
              <a:rPr lang="en-US" sz="2000" b="1" dirty="0" smtClean="0">
                <a:solidFill>
                  <a:srgbClr val="0000FF"/>
                </a:solidFill>
              </a:rPr>
              <a:t>them, in </a:t>
            </a:r>
            <a:r>
              <a:rPr lang="en-US" sz="2000" b="1" dirty="0" err="1" smtClean="0">
                <a:solidFill>
                  <a:srgbClr val="0000FF"/>
                </a:solidFill>
              </a:rPr>
              <a:t>phasor</a:t>
            </a:r>
            <a:r>
              <a:rPr lang="en-US" sz="2000" b="1" dirty="0" smtClean="0">
                <a:solidFill>
                  <a:srgbClr val="0000FF"/>
                </a:solidFill>
              </a:rPr>
              <a:t> domain, using per-phase analysis </a:t>
            </a:r>
          </a:p>
        </p:txBody>
      </p:sp>
    </p:spTree>
    <p:extLst>
      <p:ext uri="{BB962C8B-B14F-4D97-AF65-F5344CB8AC3E}">
        <p14:creationId xmlns:p14="http://schemas.microsoft.com/office/powerpoint/2010/main" val="82171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flow of power 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8001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Why smart grid? 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(15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mins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6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Three-phase AC transmission: 3 key ideas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(30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mins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Phasor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representation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Balanced operation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Per-phase analysis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Device models </a:t>
            </a:r>
            <a:r>
              <a:rPr lang="en-US" sz="1400" dirty="0" smtClean="0"/>
              <a:t>(30 </a:t>
            </a:r>
            <a:r>
              <a:rPr lang="en-US" sz="1400" dirty="0" err="1" smtClean="0"/>
              <a:t>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/>
              <a:t>Transmission line </a:t>
            </a:r>
            <a:endParaRPr lang="en-US" sz="1800" dirty="0"/>
          </a:p>
          <a:p>
            <a:pPr lvl="1"/>
            <a:r>
              <a:rPr lang="en-US" sz="1800" dirty="0" smtClean="0"/>
              <a:t>Transformer</a:t>
            </a:r>
          </a:p>
          <a:p>
            <a:pPr lvl="1"/>
            <a:r>
              <a:rPr lang="en-US" sz="1800" dirty="0" smtClean="0"/>
              <a:t>Generator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01025" y="1143000"/>
            <a:ext cx="455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Basic concepts and models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63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Watershed moment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371600"/>
            <a:ext cx="8001000" cy="3962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Industries will be restructured</a:t>
            </a:r>
          </a:p>
          <a:p>
            <a:pPr marL="471439" lvl="1" indent="0">
              <a:buNone/>
            </a:pPr>
            <a:r>
              <a:rPr lang="en-US" sz="2000" dirty="0" smtClean="0"/>
              <a:t>AT&amp;T, MCI, McCaw Cellular, </a:t>
            </a:r>
            <a:r>
              <a:rPr lang="en-US" sz="2000" dirty="0" err="1" smtClean="0">
                <a:solidFill>
                  <a:srgbClr val="0000FF"/>
                </a:solidFill>
              </a:rPr>
              <a:t>Qualcom</a:t>
            </a:r>
            <a:endParaRPr lang="en-US" sz="2000" dirty="0">
              <a:solidFill>
                <a:srgbClr val="0000FF"/>
              </a:solidFill>
            </a:endParaRPr>
          </a:p>
          <a:p>
            <a:pPr marL="471439" lvl="1" indent="0">
              <a:buNone/>
            </a:pPr>
            <a:r>
              <a:rPr lang="en-US" sz="2000" dirty="0" smtClean="0">
                <a:solidFill>
                  <a:srgbClr val="008000"/>
                </a:solidFill>
              </a:rPr>
              <a:t>Google, Facebook, Twitter, Amazon, eBay, Netflix</a:t>
            </a:r>
          </a:p>
          <a:p>
            <a:pPr marL="471439" lvl="1" indent="0">
              <a:buNone/>
            </a:pPr>
            <a:endParaRPr lang="en-US" sz="2000" dirty="0" smtClean="0"/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dirty="0" smtClean="0"/>
              <a:t>Infrastructure will be reshaped</a:t>
            </a:r>
          </a:p>
          <a:p>
            <a:pPr marL="471439" lvl="1" indent="0">
              <a:buNone/>
            </a:pPr>
            <a:r>
              <a:rPr lang="en-US" sz="2000" dirty="0" smtClean="0"/>
              <a:t>Centralized intelligence, vertically optimized</a:t>
            </a:r>
          </a:p>
          <a:p>
            <a:pPr marL="471439" lvl="1" indent="0">
              <a:buNone/>
            </a:pPr>
            <a:r>
              <a:rPr lang="en-US" sz="2000" dirty="0" smtClean="0">
                <a:solidFill>
                  <a:srgbClr val="008000"/>
                </a:solidFill>
              </a:rPr>
              <a:t>Distributed intelligence, layered architecture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78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   model of transmission line</a:t>
            </a:r>
            <a:endParaRPr lang="en-US" sz="1800" i="1" dirty="0" smtClean="0"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en-US" sz="2000" dirty="0" smtClean="0"/>
              <a:t>Terminal behavior </a:t>
            </a:r>
          </a:p>
          <a:p>
            <a:pPr lvl="1"/>
            <a:r>
              <a:rPr lang="en-US" sz="2000" dirty="0"/>
              <a:t>What do line parameters            depend on ? </a:t>
            </a:r>
          </a:p>
          <a:p>
            <a:pPr lvl="1"/>
            <a:r>
              <a:rPr lang="en-US" sz="2000" dirty="0" smtClean="0"/>
              <a:t>What about a 3-phase line ?</a:t>
            </a:r>
          </a:p>
          <a:p>
            <a:pPr lvl="1"/>
            <a:r>
              <a:rPr lang="en-US" sz="2000" dirty="0" smtClean="0"/>
              <a:t>What are some implications ?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658528"/>
              </p:ext>
            </p:extLst>
          </p:nvPr>
        </p:nvGraphicFramePr>
        <p:xfrm>
          <a:off x="838200" y="1276350"/>
          <a:ext cx="4286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45"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276350"/>
                        <a:ext cx="4286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55300"/>
            <a:ext cx="5105400" cy="2592900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242507"/>
              </p:ext>
            </p:extLst>
          </p:nvPr>
        </p:nvGraphicFramePr>
        <p:xfrm>
          <a:off x="4267201" y="4953000"/>
          <a:ext cx="2057399" cy="405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46" name="Equation" r:id="rId7" imgW="1041400" imgH="203200" progId="Equation.3">
                  <p:embed/>
                </p:oleObj>
              </mc:Choice>
              <mc:Fallback>
                <p:oleObj name="Equation" r:id="rId7" imgW="1041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67201" y="4953000"/>
                        <a:ext cx="2057399" cy="405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41936"/>
              </p:ext>
            </p:extLst>
          </p:nvPr>
        </p:nvGraphicFramePr>
        <p:xfrm>
          <a:off x="5065713" y="5334000"/>
          <a:ext cx="9540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47" name="Equation" r:id="rId9" imgW="482600" imgH="203200" progId="Equation.3">
                  <p:embed/>
                </p:oleObj>
              </mc:Choice>
              <mc:Fallback>
                <p:oleObj name="Equation" r:id="rId9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65713" y="5334000"/>
                        <a:ext cx="954087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200400" y="171884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s</a:t>
            </a:r>
            <a:r>
              <a:rPr lang="en-US" sz="1600" dirty="0" smtClean="0">
                <a:solidFill>
                  <a:srgbClr val="0000FF"/>
                </a:solidFill>
              </a:rPr>
              <a:t>eries impedance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1400" y="3581400"/>
            <a:ext cx="1447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s</a:t>
            </a:r>
            <a:r>
              <a:rPr lang="en-US" sz="1600" dirty="0" smtClean="0">
                <a:solidFill>
                  <a:srgbClr val="0000FF"/>
                </a:solidFill>
              </a:rPr>
              <a:t>hunt </a:t>
            </a:r>
          </a:p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admittance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4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Line inductance </a:t>
            </a:r>
            <a:r>
              <a:rPr lang="en-US" i="1" dirty="0" smtClean="0">
                <a:latin typeface="Times New Roman"/>
                <a:cs typeface="Times New Roman"/>
              </a:rPr>
              <a:t>l</a:t>
            </a:r>
            <a:endParaRPr lang="en-US" sz="1800" i="1" dirty="0" smtClean="0"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0" lvl="0" indent="0">
              <a:buClr>
                <a:srgbClr val="CC0000"/>
              </a:buClr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Multiple conductors</a:t>
            </a:r>
            <a:endParaRPr lang="en-US" sz="18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063412"/>
              </p:ext>
            </p:extLst>
          </p:nvPr>
        </p:nvGraphicFramePr>
        <p:xfrm>
          <a:off x="3536950" y="1828800"/>
          <a:ext cx="1949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31" name="Equation" r:id="rId4" imgW="749300" imgH="203200" progId="Equation.3">
                  <p:embed/>
                </p:oleObj>
              </mc:Choice>
              <mc:Fallback>
                <p:oleObj name="Equation" r:id="rId4" imgW="74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36950" y="1828800"/>
                        <a:ext cx="19494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60475" y="1916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otal flux linkages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10400" y="3336925"/>
            <a:ext cx="1981200" cy="2470150"/>
            <a:chOff x="6629400" y="2346325"/>
            <a:chExt cx="1981200" cy="2470150"/>
          </a:xfrm>
        </p:grpSpPr>
        <p:grpSp>
          <p:nvGrpSpPr>
            <p:cNvPr id="8" name="Group 7"/>
            <p:cNvGrpSpPr/>
            <p:nvPr/>
          </p:nvGrpSpPr>
          <p:grpSpPr>
            <a:xfrm>
              <a:off x="6629400" y="2743200"/>
              <a:ext cx="1981200" cy="1704340"/>
              <a:chOff x="5181600" y="2590800"/>
              <a:chExt cx="2514600" cy="2223052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6172200" y="2590800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181600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7162799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Isosceles Triangle 2"/>
              <p:cNvSpPr/>
              <p:nvPr/>
            </p:nvSpPr>
            <p:spPr bwMode="auto">
              <a:xfrm>
                <a:off x="5410200" y="2895600"/>
                <a:ext cx="2057400" cy="1683026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7360105"/>
                </p:ext>
              </p:extLst>
            </p:nvPr>
          </p:nvGraphicFramePr>
          <p:xfrm>
            <a:off x="7162800" y="2346325"/>
            <a:ext cx="994966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532" name="Equation" r:id="rId6" imgW="546100" imgH="215900" progId="Equation.3">
                    <p:embed/>
                  </p:oleObj>
                </mc:Choice>
                <mc:Fallback>
                  <p:oleObj name="Equation" r:id="rId6" imgW="546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162800" y="2346325"/>
                          <a:ext cx="994966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3556542"/>
                </p:ext>
              </p:extLst>
            </p:nvPr>
          </p:nvGraphicFramePr>
          <p:xfrm>
            <a:off x="6858000" y="4419600"/>
            <a:ext cx="161925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533" name="Equation" r:id="rId8" imgW="889000" imgH="215900" progId="Equation.3">
                    <p:embed/>
                  </p:oleObj>
                </mc:Choice>
                <mc:Fallback>
                  <p:oleObj name="Equation" r:id="rId8" imgW="889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858000" y="4419600"/>
                          <a:ext cx="1619250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3276600"/>
            <a:ext cx="5175848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51648" y="4648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elf inductance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90048" y="4648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m</a:t>
            </a:r>
            <a:r>
              <a:rPr lang="en-US" dirty="0" smtClean="0">
                <a:solidFill>
                  <a:srgbClr val="0000FF"/>
                </a:solidFill>
              </a:rPr>
              <a:t>utual inductance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74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Conditions</a:t>
            </a:r>
            <a:endParaRPr lang="en-US" sz="1800" i="1" dirty="0" smtClean="0">
              <a:latin typeface="Times New Roman"/>
              <a:cs typeface="Times New Roman"/>
            </a:endParaRPr>
          </a:p>
          <a:p>
            <a:pPr lvl="1"/>
            <a:r>
              <a:rPr lang="en-US" sz="2000" dirty="0" smtClean="0"/>
              <a:t>Symmetric 3-phase line 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1800" dirty="0"/>
              <a:t> 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0" lvl="0" indent="0">
              <a:buClr>
                <a:srgbClr val="CC0000"/>
              </a:buClr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Multiple conductors</a:t>
            </a:r>
            <a:endParaRPr lang="en-US" sz="18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676278"/>
              </p:ext>
            </p:extLst>
          </p:nvPr>
        </p:nvGraphicFramePr>
        <p:xfrm>
          <a:off x="1828800" y="2252662"/>
          <a:ext cx="333692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61" name="Equation" r:id="rId4" imgW="1282700" imgH="215900" progId="Equation.3">
                  <p:embed/>
                </p:oleObj>
              </mc:Choice>
              <mc:Fallback>
                <p:oleObj name="Equation" r:id="rId4" imgW="1282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2252662"/>
                        <a:ext cx="3336925" cy="56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010400" y="3371850"/>
            <a:ext cx="1981200" cy="2422525"/>
            <a:chOff x="6629400" y="2381250"/>
            <a:chExt cx="1981200" cy="2422525"/>
          </a:xfrm>
        </p:grpSpPr>
        <p:grpSp>
          <p:nvGrpSpPr>
            <p:cNvPr id="8" name="Group 7"/>
            <p:cNvGrpSpPr/>
            <p:nvPr/>
          </p:nvGrpSpPr>
          <p:grpSpPr>
            <a:xfrm>
              <a:off x="6629400" y="2743200"/>
              <a:ext cx="1981200" cy="1704340"/>
              <a:chOff x="5181600" y="2590800"/>
              <a:chExt cx="2514600" cy="2223052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6172200" y="2590800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181600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7162799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Isosceles Triangle 2"/>
              <p:cNvSpPr/>
              <p:nvPr/>
            </p:nvSpPr>
            <p:spPr bwMode="auto">
              <a:xfrm>
                <a:off x="5410200" y="2895600"/>
                <a:ext cx="2057400" cy="1683026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1419980"/>
                </p:ext>
              </p:extLst>
            </p:nvPr>
          </p:nvGraphicFramePr>
          <p:xfrm>
            <a:off x="7185025" y="2381250"/>
            <a:ext cx="949325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62" name="Equation" r:id="rId6" imgW="520700" imgH="177800" progId="Equation.3">
                    <p:embed/>
                  </p:oleObj>
                </mc:Choice>
                <mc:Fallback>
                  <p:oleObj name="Equation" r:id="rId6" imgW="5207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185025" y="2381250"/>
                          <a:ext cx="949325" cy="327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8792811"/>
                </p:ext>
              </p:extLst>
            </p:nvPr>
          </p:nvGraphicFramePr>
          <p:xfrm>
            <a:off x="6926263" y="4430713"/>
            <a:ext cx="1481137" cy="373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63" name="Equation" r:id="rId8" imgW="812800" imgH="203200" progId="Equation.3">
                    <p:embed/>
                  </p:oleObj>
                </mc:Choice>
                <mc:Fallback>
                  <p:oleObj name="Equation" r:id="rId8" imgW="812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26263" y="4430713"/>
                          <a:ext cx="1481137" cy="373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423894"/>
              </p:ext>
            </p:extLst>
          </p:nvPr>
        </p:nvGraphicFramePr>
        <p:xfrm>
          <a:off x="2084388" y="3962400"/>
          <a:ext cx="3414712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64" name="Equation" r:id="rId10" imgW="1308100" imgH="393700" progId="Equation.3">
                  <p:embed/>
                </p:oleObj>
              </mc:Choice>
              <mc:Fallback>
                <p:oleObj name="Equation" r:id="rId10" imgW="1308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84388" y="3962400"/>
                        <a:ext cx="3414712" cy="103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/>
          <p:cNvSpPr/>
          <p:nvPr/>
        </p:nvSpPr>
        <p:spPr bwMode="auto">
          <a:xfrm rot="16200000">
            <a:off x="3086100" y="4533900"/>
            <a:ext cx="381000" cy="1524000"/>
          </a:xfrm>
          <a:prstGeom prst="leftBrace">
            <a:avLst>
              <a:gd name="adj1" fmla="val 53050"/>
              <a:gd name="adj2" fmla="val 5000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73225" y="5553075"/>
            <a:ext cx="3203575" cy="466725"/>
            <a:chOff x="990600" y="5705475"/>
            <a:chExt cx="3203575" cy="466725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1836054"/>
                </p:ext>
              </p:extLst>
            </p:nvPr>
          </p:nvGraphicFramePr>
          <p:xfrm>
            <a:off x="3035300" y="5705475"/>
            <a:ext cx="1158875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665" name="Equation" r:id="rId12" imgW="444500" imgH="177800" progId="Equation.3">
                    <p:embed/>
                  </p:oleObj>
                </mc:Choice>
                <mc:Fallback>
                  <p:oleObj name="Equation" r:id="rId12" imgW="4445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035300" y="5705475"/>
                          <a:ext cx="1158875" cy="466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990600" y="5715000"/>
              <a:ext cx="2080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“self-inductance”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14400" y="6248400"/>
            <a:ext cx="400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 phases are decoupled 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297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Line capacitance </a:t>
            </a:r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sz="1800" i="1" dirty="0" smtClean="0"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0" lvl="0" indent="0">
              <a:buClr>
                <a:srgbClr val="CC0000"/>
              </a:buClr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Multiple conductors</a:t>
            </a:r>
            <a:endParaRPr lang="en-US" sz="18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239597"/>
              </p:ext>
            </p:extLst>
          </p:nvPr>
        </p:nvGraphicFramePr>
        <p:xfrm>
          <a:off x="3487738" y="1828800"/>
          <a:ext cx="20494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77" name="Equation" r:id="rId4" imgW="787400" imgH="203200" progId="Equation.3">
                  <p:embed/>
                </p:oleObj>
              </mc:Choice>
              <mc:Fallback>
                <p:oleObj name="Equation" r:id="rId4" imgW="787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7738" y="1828800"/>
                        <a:ext cx="20494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010400" y="3336925"/>
            <a:ext cx="1981200" cy="2470150"/>
            <a:chOff x="6629400" y="2346325"/>
            <a:chExt cx="1981200" cy="2470150"/>
          </a:xfrm>
        </p:grpSpPr>
        <p:grpSp>
          <p:nvGrpSpPr>
            <p:cNvPr id="8" name="Group 7"/>
            <p:cNvGrpSpPr/>
            <p:nvPr/>
          </p:nvGrpSpPr>
          <p:grpSpPr>
            <a:xfrm>
              <a:off x="6629400" y="2743200"/>
              <a:ext cx="1981200" cy="1704340"/>
              <a:chOff x="5181600" y="2590800"/>
              <a:chExt cx="2514600" cy="2223052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6172200" y="2590800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181600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7162799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Isosceles Triangle 2"/>
              <p:cNvSpPr/>
              <p:nvPr/>
            </p:nvSpPr>
            <p:spPr bwMode="auto">
              <a:xfrm>
                <a:off x="5410200" y="2895600"/>
                <a:ext cx="2057400" cy="1683026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4065279"/>
                </p:ext>
              </p:extLst>
            </p:nvPr>
          </p:nvGraphicFramePr>
          <p:xfrm>
            <a:off x="7162800" y="2346325"/>
            <a:ext cx="994966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478" name="Equation" r:id="rId6" imgW="546100" imgH="215900" progId="Equation.3">
                    <p:embed/>
                  </p:oleObj>
                </mc:Choice>
                <mc:Fallback>
                  <p:oleObj name="Equation" r:id="rId6" imgW="5461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162800" y="2346325"/>
                          <a:ext cx="994966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0844501"/>
                </p:ext>
              </p:extLst>
            </p:nvPr>
          </p:nvGraphicFramePr>
          <p:xfrm>
            <a:off x="6858000" y="4419600"/>
            <a:ext cx="161925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479" name="Equation" r:id="rId8" imgW="889000" imgH="215900" progId="Equation.3">
                    <p:embed/>
                  </p:oleObj>
                </mc:Choice>
                <mc:Fallback>
                  <p:oleObj name="Equation" r:id="rId8" imgW="889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858000" y="4419600"/>
                          <a:ext cx="1619250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2209800" y="4648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elf inductance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4648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m</a:t>
            </a:r>
            <a:r>
              <a:rPr lang="en-US" dirty="0" smtClean="0">
                <a:solidFill>
                  <a:srgbClr val="0000FF"/>
                </a:solidFill>
              </a:rPr>
              <a:t>utual inductance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60475" y="1916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otal charge / m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673" y="3307008"/>
            <a:ext cx="5493727" cy="134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4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Conditions</a:t>
            </a:r>
            <a:endParaRPr lang="en-US" sz="1800" i="1" dirty="0" smtClean="0">
              <a:latin typeface="Times New Roman"/>
              <a:cs typeface="Times New Roman"/>
            </a:endParaRPr>
          </a:p>
          <a:p>
            <a:pPr lvl="1"/>
            <a:r>
              <a:rPr lang="en-US" sz="2000" dirty="0" smtClean="0"/>
              <a:t>Symmetric 3-phase line 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1800" dirty="0"/>
              <a:t> 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0" lvl="0" indent="0">
              <a:buClr>
                <a:srgbClr val="CC0000"/>
              </a:buClr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Multiple conductors</a:t>
            </a:r>
            <a:endParaRPr lang="en-US" sz="18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757036"/>
              </p:ext>
            </p:extLst>
          </p:nvPr>
        </p:nvGraphicFramePr>
        <p:xfrm>
          <a:off x="1819275" y="2252663"/>
          <a:ext cx="36671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703" name="Equation" r:id="rId4" imgW="1409700" imgH="215900" progId="Equation.3">
                  <p:embed/>
                </p:oleObj>
              </mc:Choice>
              <mc:Fallback>
                <p:oleObj name="Equation" r:id="rId4" imgW="1409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19275" y="2252663"/>
                        <a:ext cx="366712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010400" y="3371850"/>
            <a:ext cx="1981200" cy="2422525"/>
            <a:chOff x="6629400" y="2381250"/>
            <a:chExt cx="1981200" cy="2422525"/>
          </a:xfrm>
        </p:grpSpPr>
        <p:grpSp>
          <p:nvGrpSpPr>
            <p:cNvPr id="8" name="Group 7"/>
            <p:cNvGrpSpPr/>
            <p:nvPr/>
          </p:nvGrpSpPr>
          <p:grpSpPr>
            <a:xfrm>
              <a:off x="6629400" y="2743200"/>
              <a:ext cx="1981200" cy="1704340"/>
              <a:chOff x="5181600" y="2590800"/>
              <a:chExt cx="2514600" cy="2223052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6172200" y="2590800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181600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7162799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Isosceles Triangle 2"/>
              <p:cNvSpPr/>
              <p:nvPr/>
            </p:nvSpPr>
            <p:spPr bwMode="auto">
              <a:xfrm>
                <a:off x="5410200" y="2895600"/>
                <a:ext cx="2057400" cy="1683026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1179270"/>
                </p:ext>
              </p:extLst>
            </p:nvPr>
          </p:nvGraphicFramePr>
          <p:xfrm>
            <a:off x="7185025" y="2381250"/>
            <a:ext cx="949325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704" name="Equation" r:id="rId6" imgW="520700" imgH="177800" progId="Equation.3">
                    <p:embed/>
                  </p:oleObj>
                </mc:Choice>
                <mc:Fallback>
                  <p:oleObj name="Equation" r:id="rId6" imgW="5207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185025" y="2381250"/>
                          <a:ext cx="949325" cy="327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1729890"/>
                </p:ext>
              </p:extLst>
            </p:nvPr>
          </p:nvGraphicFramePr>
          <p:xfrm>
            <a:off x="6926263" y="4430713"/>
            <a:ext cx="1481137" cy="373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705" name="Equation" r:id="rId8" imgW="812800" imgH="203200" progId="Equation.3">
                    <p:embed/>
                  </p:oleObj>
                </mc:Choice>
                <mc:Fallback>
                  <p:oleObj name="Equation" r:id="rId8" imgW="812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926263" y="4430713"/>
                          <a:ext cx="1481137" cy="373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151033"/>
              </p:ext>
            </p:extLst>
          </p:nvPr>
        </p:nvGraphicFramePr>
        <p:xfrm>
          <a:off x="1828800" y="3962400"/>
          <a:ext cx="3602037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706" name="Equation" r:id="rId10" imgW="1384300" imgH="393700" progId="Equation.3">
                  <p:embed/>
                </p:oleObj>
              </mc:Choice>
              <mc:Fallback>
                <p:oleObj name="Equation" r:id="rId10" imgW="1384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28800" y="3962400"/>
                        <a:ext cx="3602037" cy="103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Left Brace 14"/>
          <p:cNvSpPr/>
          <p:nvPr/>
        </p:nvSpPr>
        <p:spPr bwMode="auto">
          <a:xfrm rot="16200000">
            <a:off x="3505386" y="4533900"/>
            <a:ext cx="381000" cy="1524000"/>
          </a:xfrm>
          <a:prstGeom prst="leftBrace">
            <a:avLst>
              <a:gd name="adj1" fmla="val 53050"/>
              <a:gd name="adj2" fmla="val 5000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828800" y="5486400"/>
            <a:ext cx="3774889" cy="476310"/>
            <a:chOff x="990600" y="5638800"/>
            <a:chExt cx="3774889" cy="476310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638112"/>
                </p:ext>
              </p:extLst>
            </p:nvPr>
          </p:nvGraphicFramePr>
          <p:xfrm>
            <a:off x="3209739" y="5638800"/>
            <a:ext cx="1555750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707" name="Equation" r:id="rId12" imgW="596900" imgH="177800" progId="Equation.3">
                    <p:embed/>
                  </p:oleObj>
                </mc:Choice>
                <mc:Fallback>
                  <p:oleObj name="Equation" r:id="rId12" imgW="5969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209739" y="5638800"/>
                          <a:ext cx="1555750" cy="466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990600" y="5715000"/>
              <a:ext cx="2208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“self-capacitance”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333686" y="6248400"/>
            <a:ext cx="400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 phases are decoupled 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4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70104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Line parameters (balanced 3p line)</a:t>
            </a:r>
            <a:endParaRPr lang="en-US" sz="1800" i="1" dirty="0" smtClean="0">
              <a:latin typeface="Times New Roman"/>
              <a:cs typeface="Times New Roman"/>
            </a:endParaRPr>
          </a:p>
          <a:p>
            <a:pPr lvl="1"/>
            <a:r>
              <a:rPr lang="en-US" sz="2000" dirty="0" smtClean="0"/>
              <a:t>Phases are decoupled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1800" dirty="0"/>
              <a:t> 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2000" dirty="0" smtClean="0"/>
              <a:t>Line inductance and capacitance 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marL="471439" lvl="1" indent="0">
              <a:buNone/>
            </a:pPr>
            <a:endParaRPr lang="en-US" sz="1800" dirty="0"/>
          </a:p>
          <a:p>
            <a:pPr lvl="1"/>
            <a:r>
              <a:rPr lang="en-US" sz="2000" dirty="0" smtClean="0"/>
              <a:t>Line resistance </a:t>
            </a:r>
            <a:r>
              <a:rPr lang="en-US" sz="2800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/ conductance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sz="2000" dirty="0" smtClean="0"/>
              <a:t> depend on wire material &amp; size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772400" y="4114800"/>
            <a:ext cx="1120422" cy="1295400"/>
            <a:chOff x="6629400" y="2381250"/>
            <a:chExt cx="1981200" cy="2422525"/>
          </a:xfrm>
        </p:grpSpPr>
        <p:grpSp>
          <p:nvGrpSpPr>
            <p:cNvPr id="8" name="Group 7"/>
            <p:cNvGrpSpPr/>
            <p:nvPr/>
          </p:nvGrpSpPr>
          <p:grpSpPr>
            <a:xfrm>
              <a:off x="6629400" y="2743200"/>
              <a:ext cx="1981200" cy="1704340"/>
              <a:chOff x="5181600" y="2590800"/>
              <a:chExt cx="2514600" cy="2223052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6172200" y="2590800"/>
                <a:ext cx="533400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181600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7162799" y="4280452"/>
                <a:ext cx="533401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" name="Isosceles Triangle 2"/>
              <p:cNvSpPr/>
              <p:nvPr/>
            </p:nvSpPr>
            <p:spPr bwMode="auto">
              <a:xfrm>
                <a:off x="5410200" y="2895600"/>
                <a:ext cx="2057400" cy="1683026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3542121"/>
                </p:ext>
              </p:extLst>
            </p:nvPr>
          </p:nvGraphicFramePr>
          <p:xfrm>
            <a:off x="7185025" y="2381250"/>
            <a:ext cx="949325" cy="32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546" name="Equation" r:id="rId4" imgW="520700" imgH="177800" progId="Equation.3">
                    <p:embed/>
                  </p:oleObj>
                </mc:Choice>
                <mc:Fallback>
                  <p:oleObj name="Equation" r:id="rId4" imgW="5207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185025" y="2381250"/>
                          <a:ext cx="949325" cy="3270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0023447"/>
                </p:ext>
              </p:extLst>
            </p:nvPr>
          </p:nvGraphicFramePr>
          <p:xfrm>
            <a:off x="6926263" y="4430713"/>
            <a:ext cx="1481137" cy="373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547" name="Equation" r:id="rId6" imgW="812800" imgH="203200" progId="Equation.3">
                    <p:embed/>
                  </p:oleObj>
                </mc:Choice>
                <mc:Fallback>
                  <p:oleObj name="Equation" r:id="rId6" imgW="812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926263" y="4430713"/>
                          <a:ext cx="1481137" cy="373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4876800"/>
            <a:ext cx="2667001" cy="651000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422655"/>
              </p:ext>
            </p:extLst>
          </p:nvPr>
        </p:nvGraphicFramePr>
        <p:xfrm>
          <a:off x="1752600" y="2316675"/>
          <a:ext cx="7010400" cy="103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548" name="Equation" r:id="rId9" imgW="3035300" imgH="444500" progId="Equation.3">
                  <p:embed/>
                </p:oleObj>
              </mc:Choice>
              <mc:Fallback>
                <p:oleObj name="Equation" r:id="rId9" imgW="30353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52600" y="2316675"/>
                        <a:ext cx="7010400" cy="103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600" y="4038600"/>
            <a:ext cx="2667000" cy="7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4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66" y="1752600"/>
            <a:ext cx="5248734" cy="2895600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" y="1143000"/>
            <a:ext cx="492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er-phase model of phase voltage: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0056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752600"/>
            <a:ext cx="5251465" cy="2895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400" y="1143000"/>
            <a:ext cx="492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er-phase model of phase voltage: 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234797"/>
            <a:ext cx="6096000" cy="1063926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65173"/>
              </p:ext>
            </p:extLst>
          </p:nvPr>
        </p:nvGraphicFramePr>
        <p:xfrm>
          <a:off x="6545310" y="2343150"/>
          <a:ext cx="237009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77" name="Equation" r:id="rId6" imgW="1219200" imgH="825500" progId="Equation.3">
                  <p:embed/>
                </p:oleObj>
              </mc:Choice>
              <mc:Fallback>
                <p:oleObj name="Equation" r:id="rId6" imgW="12192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45310" y="2343150"/>
                        <a:ext cx="2370090" cy="161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6324600"/>
            <a:ext cx="2612571" cy="6096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167970"/>
              </p:ext>
            </p:extLst>
          </p:nvPr>
        </p:nvGraphicFramePr>
        <p:xfrm>
          <a:off x="914400" y="4724400"/>
          <a:ext cx="2057399" cy="405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78" name="Equation" r:id="rId9" imgW="1041400" imgH="203200" progId="Equation.3">
                  <p:embed/>
                </p:oleObj>
              </mc:Choice>
              <mc:Fallback>
                <p:oleObj name="Equation" r:id="rId9" imgW="1041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4400" y="4724400"/>
                        <a:ext cx="2057399" cy="405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0033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762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   model of transmission line</a:t>
            </a:r>
            <a:endParaRPr lang="en-US" sz="1800" i="1" dirty="0" smtClean="0"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marL="471439" lvl="1" indent="0">
              <a:buNone/>
            </a:pPr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333106"/>
              </p:ext>
            </p:extLst>
          </p:nvPr>
        </p:nvGraphicFramePr>
        <p:xfrm>
          <a:off x="838200" y="1276350"/>
          <a:ext cx="4286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01" name="Equation" r:id="rId4" imgW="165100" imgH="152400" progId="Equation.3">
                  <p:embed/>
                </p:oleObj>
              </mc:Choice>
              <mc:Fallback>
                <p:oleObj name="Equation" r:id="rId4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1276350"/>
                        <a:ext cx="4286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055300"/>
            <a:ext cx="5105400" cy="2592900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505632"/>
              </p:ext>
            </p:extLst>
          </p:nvPr>
        </p:nvGraphicFramePr>
        <p:xfrm>
          <a:off x="3178175" y="4953000"/>
          <a:ext cx="2308225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02" name="Equation" r:id="rId7" imgW="1168400" imgH="863600" progId="Equation.3">
                  <p:embed/>
                </p:oleObj>
              </mc:Choice>
              <mc:Fallback>
                <p:oleObj name="Equation" r:id="rId7" imgW="11684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8175" y="4953000"/>
                        <a:ext cx="2308225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200400" y="171884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s</a:t>
            </a:r>
            <a:r>
              <a:rPr lang="en-US" sz="1600" dirty="0" smtClean="0">
                <a:solidFill>
                  <a:srgbClr val="0000FF"/>
                </a:solidFill>
              </a:rPr>
              <a:t>eries impedance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1400" y="3581400"/>
            <a:ext cx="1447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</a:rPr>
              <a:t>s</a:t>
            </a:r>
            <a:r>
              <a:rPr lang="en-US" sz="1600" dirty="0" smtClean="0">
                <a:solidFill>
                  <a:srgbClr val="0000FF"/>
                </a:solidFill>
              </a:rPr>
              <a:t>hunt </a:t>
            </a:r>
          </a:p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admittance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400" y="5791200"/>
            <a:ext cx="990600" cy="38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400" y="6248399"/>
            <a:ext cx="990600" cy="3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61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48768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Long line (l&gt;150mi): 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marL="471439" lvl="1" indent="0">
              <a:buNone/>
            </a:pPr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124200"/>
            <a:ext cx="1800447" cy="914400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018431"/>
              </p:ext>
            </p:extLst>
          </p:nvPr>
        </p:nvGraphicFramePr>
        <p:xfrm>
          <a:off x="4876800" y="1066800"/>
          <a:ext cx="2308225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10" name="Equation" r:id="rId5" imgW="1168400" imgH="863600" progId="Equation.3">
                  <p:embed/>
                </p:oleObj>
              </mc:Choice>
              <mc:Fallback>
                <p:oleObj name="Equation" r:id="rId5" imgW="11684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76800" y="1066800"/>
                        <a:ext cx="2308225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7620000" y="5867400"/>
            <a:ext cx="990600" cy="779144"/>
            <a:chOff x="7010400" y="5791200"/>
            <a:chExt cx="990600" cy="7791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0400" y="5791200"/>
              <a:ext cx="990600" cy="381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0400" y="6248399"/>
              <a:ext cx="990600" cy="32194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38200" y="3225800"/>
            <a:ext cx="4892675" cy="838200"/>
            <a:chOff x="838200" y="3225800"/>
            <a:chExt cx="4892675" cy="838200"/>
          </a:xfrm>
        </p:grpSpPr>
        <p:sp>
          <p:nvSpPr>
            <p:cNvPr id="11" name="Content Placeholder 5"/>
            <p:cNvSpPr txBox="1">
              <a:spLocks/>
            </p:cNvSpPr>
            <p:nvPr/>
          </p:nvSpPr>
          <p:spPr bwMode="auto">
            <a:xfrm>
              <a:off x="838200" y="3225800"/>
              <a:ext cx="48768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en-US" sz="2400" dirty="0" smtClean="0"/>
                <a:t>Long line (50&lt;l&lt;150mi): </a:t>
              </a:r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marL="471439" lvl="1" indent="0">
                <a:buFont typeface="Wingdings" pitchFamily="2" charset="2"/>
                <a:buNone/>
              </a:pPr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3696323"/>
                </p:ext>
              </p:extLst>
            </p:nvPr>
          </p:nvGraphicFramePr>
          <p:xfrm>
            <a:off x="4876800" y="3276600"/>
            <a:ext cx="854075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311" name="Equation" r:id="rId9" imgW="431800" imgH="393700" progId="Equation.3">
                    <p:embed/>
                  </p:oleObj>
                </mc:Choice>
                <mc:Fallback>
                  <p:oleObj name="Equation" r:id="rId9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876800" y="3276600"/>
                          <a:ext cx="854075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838200" y="4572000"/>
            <a:ext cx="8229600" cy="990600"/>
            <a:chOff x="838200" y="4572000"/>
            <a:chExt cx="8229600" cy="990600"/>
          </a:xfrm>
        </p:grpSpPr>
        <p:sp>
          <p:nvSpPr>
            <p:cNvPr id="13" name="Content Placeholder 5"/>
            <p:cNvSpPr txBox="1">
              <a:spLocks/>
            </p:cNvSpPr>
            <p:nvPr/>
          </p:nvSpPr>
          <p:spPr bwMode="auto">
            <a:xfrm>
              <a:off x="838200" y="4724400"/>
              <a:ext cx="48768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>
              <a:lvl1pPr marL="469852" indent="-469852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7957" indent="-436518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304791" indent="-395248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o"/>
                <a:defRPr sz="2000">
                  <a:solidFill>
                    <a:schemeClr val="tx1"/>
                  </a:solidFill>
                  <a:latin typeface="+mn-lt"/>
                </a:defRPr>
              </a:lvl3pPr>
              <a:lvl4pPr marL="1693690" indent="-38731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4pPr>
              <a:lvl5pPr marL="2093699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5pPr>
              <a:lvl6pPr marL="2550852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3008004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65158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922311" indent="-39842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</a:pPr>
              <a:r>
                <a:rPr lang="en-US" sz="2400" dirty="0" smtClean="0"/>
                <a:t>Long line (l&lt;50mi): </a:t>
              </a:r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marL="471439" lvl="1" indent="0">
                <a:buFont typeface="Wingdings" pitchFamily="2" charset="2"/>
                <a:buNone/>
              </a:pPr>
              <a:endParaRPr lang="en-US" sz="1800" dirty="0" smtClean="0"/>
            </a:p>
            <a:p>
              <a:pPr lvl="1"/>
              <a:endParaRPr lang="en-US" sz="1800" dirty="0" smtClean="0"/>
            </a:p>
            <a:p>
              <a:pPr lvl="1"/>
              <a:endParaRPr lang="en-US" sz="1800" dirty="0" smtClean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9802587"/>
                </p:ext>
              </p:extLst>
            </p:nvPr>
          </p:nvGraphicFramePr>
          <p:xfrm>
            <a:off x="4876800" y="4775200"/>
            <a:ext cx="854075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312" name="Equation" r:id="rId11" imgW="431800" imgH="393700" progId="Equation.3">
                    <p:embed/>
                  </p:oleObj>
                </mc:Choice>
                <mc:Fallback>
                  <p:oleObj name="Equation" r:id="rId11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876800" y="4775200"/>
                          <a:ext cx="854075" cy="78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3"/>
            <a:srcRect r="45014"/>
            <a:stretch/>
          </p:blipFill>
          <p:spPr>
            <a:xfrm>
              <a:off x="6979843" y="4572000"/>
              <a:ext cx="2087957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7600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Watershed moment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58" cy="369324"/>
          </a:xfrm>
          <a:prstGeom prst="rect">
            <a:avLst/>
          </a:prstGeom>
          <a:noFill/>
        </p:spPr>
        <p:txBody>
          <a:bodyPr wrap="none" lIns="91436" tIns="45716" rIns="91436" bIns="45716" rtlCol="0">
            <a:spAutoFit/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5334000" cy="507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8066" y="3733800"/>
            <a:ext cx="1461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(April 20, 2017)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5499" y="6320135"/>
            <a:ext cx="5501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What will drive power network transformation ?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57200" y="3657600"/>
            <a:ext cx="6172200" cy="32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40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95401"/>
            <a:ext cx="7620000" cy="6095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High voltage min transmission line loss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295400" y="2214563"/>
            <a:ext cx="6313487" cy="2287306"/>
            <a:chOff x="1446213" y="2287588"/>
            <a:chExt cx="6313487" cy="2287306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062982" y="2757654"/>
              <a:ext cx="0" cy="1774064"/>
            </a:xfrm>
            <a:prstGeom prst="line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1889744" y="3479014"/>
              <a:ext cx="317278" cy="317970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1606649"/>
                </p:ext>
              </p:extLst>
            </p:nvPr>
          </p:nvGraphicFramePr>
          <p:xfrm>
            <a:off x="1446213" y="3454400"/>
            <a:ext cx="296862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3" name="Equation" r:id="rId4" imgW="152400" imgH="203200" progId="Equation.3">
                    <p:embed/>
                  </p:oleObj>
                </mc:Choice>
                <mc:Fallback>
                  <p:oleObj name="Equation" r:id="rId4" imgW="1524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446213" y="3454400"/>
                          <a:ext cx="296862" cy="400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2921023"/>
                </p:ext>
              </p:extLst>
            </p:nvPr>
          </p:nvGraphicFramePr>
          <p:xfrm>
            <a:off x="1626733" y="3195803"/>
            <a:ext cx="246795" cy="247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4" name="Equation" r:id="rId6" imgW="127000" imgH="127000" progId="Equation.3">
                    <p:embed/>
                  </p:oleObj>
                </mc:Choice>
                <mc:Fallback>
                  <p:oleObj name="Equation" r:id="rId6" imgW="127000" imgH="127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626733" y="3195803"/>
                          <a:ext cx="246795" cy="2479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6968876"/>
                </p:ext>
              </p:extLst>
            </p:nvPr>
          </p:nvGraphicFramePr>
          <p:xfrm>
            <a:off x="1626733" y="3917325"/>
            <a:ext cx="246795" cy="197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5" name="Equation" r:id="rId8" imgW="127000" imgH="101600" progId="Equation.3">
                    <p:embed/>
                  </p:oleObj>
                </mc:Choice>
                <mc:Fallback>
                  <p:oleObj name="Equation" r:id="rId8" imgW="127000" imgH="101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626733" y="3917325"/>
                          <a:ext cx="246795" cy="1977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Straight Connector 23"/>
            <p:cNvCxnSpPr/>
            <p:nvPr/>
          </p:nvCxnSpPr>
          <p:spPr>
            <a:xfrm>
              <a:off x="7151420" y="2764953"/>
              <a:ext cx="0" cy="1809941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5162617"/>
                </p:ext>
              </p:extLst>
            </p:nvPr>
          </p:nvGraphicFramePr>
          <p:xfrm>
            <a:off x="6274918" y="3389641"/>
            <a:ext cx="614362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6" name="Equation" r:id="rId10" imgW="317500" imgH="177800" progId="Equation.3">
                    <p:embed/>
                  </p:oleObj>
                </mc:Choice>
                <mc:Fallback>
                  <p:oleObj name="Equation" r:id="rId10" imgW="3175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274918" y="3389641"/>
                          <a:ext cx="614362" cy="3476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Connector 25"/>
            <p:cNvCxnSpPr/>
            <p:nvPr/>
          </p:nvCxnSpPr>
          <p:spPr>
            <a:xfrm flipH="1" flipV="1">
              <a:off x="2047698" y="2757655"/>
              <a:ext cx="5110163" cy="2584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2047697" y="4531718"/>
              <a:ext cx="5110164" cy="35877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6951628" y="3234681"/>
              <a:ext cx="392113" cy="671333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 rot="5400000">
              <a:off x="6618491" y="2666147"/>
              <a:ext cx="248488" cy="2346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5158644"/>
                </p:ext>
              </p:extLst>
            </p:nvPr>
          </p:nvGraphicFramePr>
          <p:xfrm>
            <a:off x="2263776" y="2287588"/>
            <a:ext cx="222250" cy="300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7" name="Equation" r:id="rId12" imgW="114300" imgH="152400" progId="Equation.3">
                    <p:embed/>
                  </p:oleObj>
                </mc:Choice>
                <mc:Fallback>
                  <p:oleObj name="Equation" r:id="rId12" imgW="1143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2263776" y="2287588"/>
                          <a:ext cx="222250" cy="3000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30"/>
            <p:cNvSpPr/>
            <p:nvPr/>
          </p:nvSpPr>
          <p:spPr>
            <a:xfrm rot="16200000">
              <a:off x="4257693" y="2426828"/>
              <a:ext cx="392113" cy="671333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3564838"/>
                </p:ext>
              </p:extLst>
            </p:nvPr>
          </p:nvGraphicFramePr>
          <p:xfrm>
            <a:off x="4315791" y="2605074"/>
            <a:ext cx="295275" cy="298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8" name="Equation" r:id="rId14" imgW="152400" imgH="152400" progId="Equation.3">
                    <p:embed/>
                  </p:oleObj>
                </mc:Choice>
                <mc:Fallback>
                  <p:oleObj name="Equation" r:id="rId14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315791" y="2605074"/>
                          <a:ext cx="295275" cy="298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Isosceles Triangle 32"/>
            <p:cNvSpPr/>
            <p:nvPr/>
          </p:nvSpPr>
          <p:spPr>
            <a:xfrm rot="5400000">
              <a:off x="2281919" y="2640307"/>
              <a:ext cx="248488" cy="2346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8164957"/>
                </p:ext>
              </p:extLst>
            </p:nvPr>
          </p:nvGraphicFramePr>
          <p:xfrm>
            <a:off x="6611938" y="2295525"/>
            <a:ext cx="223838" cy="300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9" name="Equation" r:id="rId16" imgW="114300" imgH="152400" progId="Equation.3">
                    <p:embed/>
                  </p:oleObj>
                </mc:Choice>
                <mc:Fallback>
                  <p:oleObj name="Equation" r:id="rId16" imgW="1143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611938" y="2295525"/>
                          <a:ext cx="223838" cy="3000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484838"/>
                </p:ext>
              </p:extLst>
            </p:nvPr>
          </p:nvGraphicFramePr>
          <p:xfrm>
            <a:off x="7413625" y="3373438"/>
            <a:ext cx="346075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0" name="Equation" r:id="rId18" imgW="177800" imgH="203200" progId="Equation.3">
                    <p:embed/>
                  </p:oleObj>
                </mc:Choice>
                <mc:Fallback>
                  <p:oleObj name="Equation" r:id="rId18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413625" y="3373438"/>
                          <a:ext cx="346075" cy="4000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58965083"/>
                </p:ext>
              </p:extLst>
            </p:nvPr>
          </p:nvGraphicFramePr>
          <p:xfrm>
            <a:off x="7465852" y="2830718"/>
            <a:ext cx="246795" cy="247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1" name="Equation" r:id="rId20" imgW="127000" imgH="127000" progId="Equation.3">
                    <p:embed/>
                  </p:oleObj>
                </mc:Choice>
                <mc:Fallback>
                  <p:oleObj name="Equation" r:id="rId20" imgW="127000" imgH="127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465852" y="2830718"/>
                          <a:ext cx="246795" cy="2479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4384260"/>
                </p:ext>
              </p:extLst>
            </p:nvPr>
          </p:nvGraphicFramePr>
          <p:xfrm>
            <a:off x="7465852" y="4187007"/>
            <a:ext cx="246795" cy="197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2" name="Equation" r:id="rId21" imgW="127000" imgH="101600" progId="Equation.3">
                    <p:embed/>
                  </p:oleObj>
                </mc:Choice>
                <mc:Fallback>
                  <p:oleObj name="Equation" r:id="rId21" imgW="127000" imgH="101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465852" y="4187007"/>
                          <a:ext cx="246795" cy="19774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09025"/>
                </p:ext>
              </p:extLst>
            </p:nvPr>
          </p:nvGraphicFramePr>
          <p:xfrm>
            <a:off x="4175436" y="2959100"/>
            <a:ext cx="541337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" name="Equation" r:id="rId22" imgW="279400" imgH="177800" progId="Equation.3">
                    <p:embed/>
                  </p:oleObj>
                </mc:Choice>
                <mc:Fallback>
                  <p:oleObj name="Equation" r:id="rId22" imgW="2794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175436" y="2959100"/>
                          <a:ext cx="541337" cy="347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617914"/>
              </p:ext>
            </p:extLst>
          </p:nvPr>
        </p:nvGraphicFramePr>
        <p:xfrm>
          <a:off x="2601913" y="5551487"/>
          <a:ext cx="1360487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" name="Equation" r:id="rId24" imgW="698500" imgH="469900" progId="Equation.3">
                  <p:embed/>
                </p:oleObj>
              </mc:Choice>
              <mc:Fallback>
                <p:oleObj name="Equation" r:id="rId24" imgW="6985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601913" y="5551487"/>
                        <a:ext cx="1360487" cy="92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1295400" y="4953000"/>
            <a:ext cx="6084887" cy="474663"/>
            <a:chOff x="1295400" y="5011737"/>
            <a:chExt cx="6084887" cy="474663"/>
          </a:xfrm>
        </p:grpSpPr>
        <p:sp>
          <p:nvSpPr>
            <p:cNvPr id="10" name="TextBox 9"/>
            <p:cNvSpPr txBox="1"/>
            <p:nvPr/>
          </p:nvSpPr>
          <p:spPr>
            <a:xfrm>
              <a:off x="1295400" y="5029200"/>
              <a:ext cx="5688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Specified: required load power          and voltage </a:t>
              </a:r>
              <a:endParaRPr lang="en-US" sz="2000" dirty="0"/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0173030"/>
                </p:ext>
              </p:extLst>
            </p:nvPr>
          </p:nvGraphicFramePr>
          <p:xfrm>
            <a:off x="4953000" y="5011737"/>
            <a:ext cx="446087" cy="474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5" name="Equation" r:id="rId26" imgW="228600" imgH="241300" progId="Equation.3">
                    <p:embed/>
                  </p:oleObj>
                </mc:Choice>
                <mc:Fallback>
                  <p:oleObj name="Equation" r:id="rId26" imgW="2286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4953000" y="5011737"/>
                          <a:ext cx="446087" cy="474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8824183"/>
                </p:ext>
              </p:extLst>
            </p:nvPr>
          </p:nvGraphicFramePr>
          <p:xfrm>
            <a:off x="6934200" y="5011737"/>
            <a:ext cx="446087" cy="474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6" name="Equation" r:id="rId28" imgW="228600" imgH="241300" progId="Equation.3">
                    <p:embed/>
                  </p:oleObj>
                </mc:Choice>
                <mc:Fallback>
                  <p:oleObj name="Equation" r:id="rId28" imgW="2286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6934200" y="5011737"/>
                          <a:ext cx="446087" cy="4746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152017"/>
              </p:ext>
            </p:extLst>
          </p:nvPr>
        </p:nvGraphicFramePr>
        <p:xfrm>
          <a:off x="4700588" y="5715000"/>
          <a:ext cx="1928812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" name="Equation" r:id="rId30" imgW="990600" imgH="279400" progId="Equation.3">
                  <p:embed/>
                </p:oleObj>
              </mc:Choice>
              <mc:Fallback>
                <p:oleObj name="Equation" r:id="rId30" imgW="990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700588" y="5715000"/>
                        <a:ext cx="1928812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5826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Transmission line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3058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Recap</a:t>
            </a:r>
            <a:endParaRPr lang="en-US" sz="1800" i="1" dirty="0" smtClean="0">
              <a:latin typeface="Times New Roman"/>
              <a:cs typeface="Times New Roman"/>
            </a:endParaRPr>
          </a:p>
          <a:p>
            <a:pPr marL="471439" lvl="1" indent="0">
              <a:buNone/>
            </a:pPr>
            <a:endParaRPr lang="en-US" sz="1800" dirty="0"/>
          </a:p>
          <a:p>
            <a:pPr lvl="1"/>
            <a:r>
              <a:rPr lang="en-US" sz="2000" dirty="0" smtClean="0"/>
              <a:t>Line characteristics depend on materials, size, and geometry of 3-phase line</a:t>
            </a:r>
          </a:p>
          <a:p>
            <a:pPr lvl="1"/>
            <a:r>
              <a:rPr lang="en-US" sz="2000" dirty="0" smtClean="0"/>
              <a:t>Linear per-phase circuit model </a:t>
            </a:r>
            <a:endParaRPr lang="en-US" sz="2000" dirty="0"/>
          </a:p>
          <a:p>
            <a:pPr lvl="1"/>
            <a:endParaRPr lang="en-US" sz="1800" dirty="0" smtClean="0"/>
          </a:p>
          <a:p>
            <a:pPr lvl="1"/>
            <a:r>
              <a:rPr lang="en-US" sz="2000" dirty="0" smtClean="0"/>
              <a:t>    circuit model: series impedance + shunt admittance</a:t>
            </a:r>
            <a:endParaRPr lang="en-US" sz="20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640536"/>
              </p:ext>
            </p:extLst>
          </p:nvPr>
        </p:nvGraphicFramePr>
        <p:xfrm>
          <a:off x="5791201" y="2642078"/>
          <a:ext cx="2057399" cy="405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58" name="Equation" r:id="rId4" imgW="1041400" imgH="203200" progId="Equation.3">
                  <p:embed/>
                </p:oleObj>
              </mc:Choice>
              <mc:Fallback>
                <p:oleObj name="Equation" r:id="rId4" imgW="1041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1201" y="2642078"/>
                        <a:ext cx="2057399" cy="405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09061"/>
              </p:ext>
            </p:extLst>
          </p:nvPr>
        </p:nvGraphicFramePr>
        <p:xfrm>
          <a:off x="1752600" y="3276600"/>
          <a:ext cx="4286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59" name="Equation" r:id="rId6" imgW="165100" imgH="152400" progId="Equation.3">
                  <p:embed/>
                </p:oleObj>
              </mc:Choice>
              <mc:Fallback>
                <p:oleObj name="Equation" r:id="rId6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52600" y="3276600"/>
                        <a:ext cx="428625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4267200"/>
            <a:ext cx="1800447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r="45014"/>
          <a:stretch/>
        </p:blipFill>
        <p:spPr>
          <a:xfrm>
            <a:off x="5105400" y="4241800"/>
            <a:ext cx="208795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13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flow of power 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8800"/>
            <a:ext cx="80010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Why smart grid? 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(15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mins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6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Three-phase AC transmission: 3 key ideas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(30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mins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Phasor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representation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Balanced operation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Per-phase analysis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sz="2400" dirty="0" smtClean="0"/>
              <a:t>Device models </a:t>
            </a:r>
            <a:r>
              <a:rPr lang="en-US" sz="1400" dirty="0" smtClean="0"/>
              <a:t>(30 </a:t>
            </a:r>
            <a:r>
              <a:rPr lang="en-US" sz="1400" dirty="0" err="1" smtClean="0"/>
              <a:t>mins</a:t>
            </a:r>
            <a:r>
              <a:rPr lang="en-US" sz="1400" dirty="0"/>
              <a:t>)</a:t>
            </a:r>
          </a:p>
          <a:p>
            <a:pPr lvl="1"/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Transmission line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sz="1800" dirty="0" smtClean="0"/>
              <a:t>Transformer</a:t>
            </a:r>
          </a:p>
          <a:p>
            <a:pPr lvl="1"/>
            <a:r>
              <a:rPr lang="en-US" sz="1800" dirty="0" smtClean="0"/>
              <a:t>Generator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801025" y="1143000"/>
            <a:ext cx="455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Basic concepts and models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688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Single-phase </a:t>
            </a:r>
            <a:r>
              <a:rPr lang="en-US" sz="2400" dirty="0" smtClean="0">
                <a:solidFill>
                  <a:srgbClr val="0000FF"/>
                </a:solidFill>
              </a:rPr>
              <a:t>ideal</a:t>
            </a:r>
            <a:r>
              <a:rPr lang="en-US" sz="2400" dirty="0" smtClean="0"/>
              <a:t> transformer </a:t>
            </a:r>
            <a:r>
              <a:rPr lang="en-US" sz="3200" i="1" dirty="0" smtClean="0">
                <a:latin typeface="Times New Roman"/>
                <a:cs typeface="Times New Roman"/>
              </a:rPr>
              <a:t>n</a:t>
            </a:r>
            <a:endParaRPr lang="en-US" sz="2400" i="1" dirty="0" smtClean="0"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marL="471439" lvl="1" indent="0">
              <a:buNone/>
            </a:pPr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374" y="1981200"/>
            <a:ext cx="4700226" cy="3276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638800"/>
            <a:ext cx="2514600" cy="1147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638800"/>
            <a:ext cx="330925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44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Single-phase (non-ideal) transformer</a:t>
            </a:r>
            <a:endParaRPr lang="en-US" sz="2400" i="1" dirty="0" smtClean="0"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marL="471439" lvl="1" indent="0">
              <a:buNone/>
            </a:pPr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828800"/>
            <a:ext cx="5105400" cy="3508557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727244"/>
              </p:ext>
            </p:extLst>
          </p:nvPr>
        </p:nvGraphicFramePr>
        <p:xfrm>
          <a:off x="1752600" y="5486400"/>
          <a:ext cx="309184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77" name="Equation" r:id="rId5" imgW="1320800" imgH="215900" progId="Equation.3">
                  <p:embed/>
                </p:oleObj>
              </mc:Choice>
              <mc:Fallback>
                <p:oleObj name="Equation" r:id="rId5" imgW="1320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2600" y="5486400"/>
                        <a:ext cx="3091845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828800" y="6194425"/>
            <a:ext cx="4231173" cy="511175"/>
            <a:chOff x="4800600" y="6019800"/>
            <a:chExt cx="4231173" cy="511175"/>
          </a:xfrm>
        </p:grpSpPr>
        <p:sp>
          <p:nvSpPr>
            <p:cNvPr id="5" name="TextBox 4"/>
            <p:cNvSpPr txBox="1"/>
            <p:nvPr/>
          </p:nvSpPr>
          <p:spPr>
            <a:xfrm>
              <a:off x="5867400" y="6019800"/>
              <a:ext cx="31643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c</a:t>
              </a:r>
              <a:r>
                <a:rPr lang="en-US" sz="2200" dirty="0" smtClean="0"/>
                <a:t>an be easily measured</a:t>
              </a:r>
              <a:endParaRPr lang="en-US" sz="2200" dirty="0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0658470"/>
                </p:ext>
              </p:extLst>
            </p:nvPr>
          </p:nvGraphicFramePr>
          <p:xfrm>
            <a:off x="4800600" y="6019800"/>
            <a:ext cx="1130300" cy="51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278" name="Equation" r:id="rId7" imgW="482600" imgH="215900" progId="Equation.3">
                    <p:embed/>
                  </p:oleObj>
                </mc:Choice>
                <mc:Fallback>
                  <p:oleObj name="Equation" r:id="rId7" imgW="4826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800600" y="6019800"/>
                          <a:ext cx="1130300" cy="511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73921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80010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Single-phase (non-ideal) transformer</a:t>
            </a:r>
            <a:endParaRPr lang="en-US" sz="2400" i="1" dirty="0" smtClean="0">
              <a:latin typeface="Times New Roman"/>
              <a:cs typeface="Times New Roman"/>
            </a:endParaRP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marL="471439" lvl="1" indent="0">
              <a:buNone/>
            </a:pPr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828800"/>
            <a:ext cx="5105400" cy="3508557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909667"/>
              </p:ext>
            </p:extLst>
          </p:nvPr>
        </p:nvGraphicFramePr>
        <p:xfrm>
          <a:off x="2667000" y="5562600"/>
          <a:ext cx="3733800" cy="105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65" name="Equation" r:id="rId5" imgW="1689100" imgH="469900" progId="Equation.3">
                  <p:embed/>
                </p:oleObj>
              </mc:Choice>
              <mc:Fallback>
                <p:oleObj name="Equation" r:id="rId5" imgW="1689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7000" y="5562600"/>
                        <a:ext cx="3733800" cy="1050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1143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45720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3-phase </a:t>
            </a:r>
            <a:r>
              <a:rPr lang="en-US" sz="2400" dirty="0" smtClean="0">
                <a:solidFill>
                  <a:srgbClr val="0000FF"/>
                </a:solidFill>
              </a:rPr>
              <a:t>ideal</a:t>
            </a:r>
            <a:r>
              <a:rPr lang="en-US" sz="2400" dirty="0" smtClean="0"/>
              <a:t> transformer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1200"/>
            <a:ext cx="3429000" cy="2208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057400"/>
            <a:ext cx="3307796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35" y="4572000"/>
            <a:ext cx="333636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96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45720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3-phase </a:t>
            </a:r>
            <a:r>
              <a:rPr lang="en-US" sz="2400" dirty="0" smtClean="0">
                <a:solidFill>
                  <a:srgbClr val="0000FF"/>
                </a:solidFill>
              </a:rPr>
              <a:t>ideal</a:t>
            </a:r>
            <a:r>
              <a:rPr lang="en-US" sz="2400" dirty="0" smtClean="0"/>
              <a:t> transformer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2209800"/>
            <a:ext cx="8464261" cy="1905000"/>
            <a:chOff x="609600" y="2209800"/>
            <a:chExt cx="8464261" cy="1905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209800"/>
              <a:ext cx="8464261" cy="1905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685800" y="3581400"/>
              <a:ext cx="33528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800600" y="2971800"/>
              <a:ext cx="4267200" cy="10668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8200" y="4495800"/>
            <a:ext cx="3024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er-phase </a:t>
            </a:r>
            <a:r>
              <a:rPr lang="en-US" sz="2400" dirty="0" smtClean="0"/>
              <a:t>properties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37788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45720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3-phase </a:t>
            </a:r>
            <a:r>
              <a:rPr lang="en-US" sz="2400" dirty="0" smtClean="0">
                <a:solidFill>
                  <a:srgbClr val="0000FF"/>
                </a:solidFill>
              </a:rPr>
              <a:t>ideal</a:t>
            </a:r>
            <a:r>
              <a:rPr lang="en-US" sz="2400" dirty="0" smtClean="0"/>
              <a:t> transformer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2209800"/>
            <a:ext cx="8464261" cy="1905000"/>
            <a:chOff x="609600" y="2209800"/>
            <a:chExt cx="8464261" cy="1905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209800"/>
              <a:ext cx="8464261" cy="1905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685800" y="3581400"/>
              <a:ext cx="33528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800600" y="3276600"/>
              <a:ext cx="4267200" cy="7620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8200" y="4495800"/>
            <a:ext cx="3024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er-phase </a:t>
            </a:r>
            <a:r>
              <a:rPr lang="en-US" sz="2400" dirty="0" smtClean="0"/>
              <a:t>properties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9734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Transformer model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4572000" cy="685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3-phase </a:t>
            </a:r>
            <a:r>
              <a:rPr lang="en-US" sz="2400" dirty="0" smtClean="0">
                <a:solidFill>
                  <a:srgbClr val="0000FF"/>
                </a:solidFill>
              </a:rPr>
              <a:t>ideal</a:t>
            </a:r>
            <a:r>
              <a:rPr lang="en-US" sz="2400" dirty="0" smtClean="0"/>
              <a:t> transformer</a:t>
            </a:r>
            <a:endParaRPr lang="en-US" sz="2400" i="1" dirty="0" smtClean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2209800"/>
            <a:ext cx="8464261" cy="1905000"/>
            <a:chOff x="609600" y="2209800"/>
            <a:chExt cx="8464261" cy="1905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2209800"/>
              <a:ext cx="8464261" cy="1905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685800" y="3581400"/>
              <a:ext cx="33528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800600" y="3581400"/>
              <a:ext cx="42672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38200" y="4495800"/>
            <a:ext cx="3024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er-phase </a:t>
            </a:r>
            <a:r>
              <a:rPr lang="en-US" sz="2400" dirty="0" smtClean="0"/>
              <a:t>properties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7047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isco Arial 16x9 template_dark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caltech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FEFEDE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FEFEDE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134909</TotalTime>
  <Words>4766</Words>
  <Application>Microsoft Macintosh PowerPoint</Application>
  <PresentationFormat>On-screen Show (4:3)</PresentationFormat>
  <Paragraphs>1763</Paragraphs>
  <Slides>174</Slides>
  <Notes>169</Notes>
  <HiddenSlides>12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174</vt:i4>
      </vt:variant>
    </vt:vector>
  </HeadingPairs>
  <TitlesOfParts>
    <vt:vector size="192" baseType="lpstr">
      <vt:lpstr>Calibri</vt:lpstr>
      <vt:lpstr>Cambria Math</vt:lpstr>
      <vt:lpstr>Courier New</vt:lpstr>
      <vt:lpstr>Lucida Grande</vt:lpstr>
      <vt:lpstr>Times New Roman</vt:lpstr>
      <vt:lpstr>Verdana</vt:lpstr>
      <vt:lpstr>Wingdings</vt:lpstr>
      <vt:lpstr>宋体</vt:lpstr>
      <vt:lpstr>Arial</vt:lpstr>
      <vt:lpstr>11_Profile</vt:lpstr>
      <vt:lpstr>5_Profile</vt:lpstr>
      <vt:lpstr>6_Profile</vt:lpstr>
      <vt:lpstr>Cisco Arial 16x9 template_dark</vt:lpstr>
      <vt:lpstr>caltech</vt:lpstr>
      <vt:lpstr>7_Profile</vt:lpstr>
      <vt:lpstr>Default Design</vt:lpstr>
      <vt:lpstr>Equation</vt:lpstr>
      <vt:lpstr>Photo Editor Photo</vt:lpstr>
      <vt:lpstr>The Flow of Power</vt:lpstr>
      <vt:lpstr>Bootcamp: Power systems</vt:lpstr>
      <vt:lpstr>R. Karp’s instruction</vt:lpstr>
      <vt:lpstr>The flow of power I</vt:lpstr>
      <vt:lpstr>The flow of power II</vt:lpstr>
      <vt:lpstr>Why smart grid?</vt:lpstr>
      <vt:lpstr>Watershed moment</vt:lpstr>
      <vt:lpstr>Watershed moment</vt:lpstr>
      <vt:lpstr>Watershed moment</vt:lpstr>
      <vt:lpstr>Watershed moment</vt:lpstr>
      <vt:lpstr>Electricity gen &amp; transportation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 electricity flow 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Uncertainty</vt:lpstr>
      <vt:lpstr>PowerPoint Presentation</vt:lpstr>
      <vt:lpstr>PowerPoint Presentation</vt:lpstr>
      <vt:lpstr>Today’s grid</vt:lpstr>
      <vt:lpstr>Future grid</vt:lpstr>
      <vt:lpstr>PowerPoint Presentation</vt:lpstr>
      <vt:lpstr>Implication of active DER</vt:lpstr>
      <vt:lpstr>Recap</vt:lpstr>
      <vt:lpstr>Recap</vt:lpstr>
      <vt:lpstr>Motivation: Optimal power flow</vt:lpstr>
      <vt:lpstr>The flow of power I</vt:lpstr>
      <vt:lpstr>Visualizing the grid</vt:lpstr>
      <vt:lpstr>PowerPoint Presentation</vt:lpstr>
      <vt:lpstr>PowerPoint Presentation</vt:lpstr>
      <vt:lpstr>PowerPoint Presentation</vt:lpstr>
      <vt:lpstr>Today’s grid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Mathematical model</vt:lpstr>
      <vt:lpstr>Mathematical model</vt:lpstr>
      <vt:lpstr>Phasor representation</vt:lpstr>
      <vt:lpstr>Phasor representation</vt:lpstr>
      <vt:lpstr>Phasor representation</vt:lpstr>
      <vt:lpstr>Phasor representation</vt:lpstr>
      <vt:lpstr>Linear circuit elements</vt:lpstr>
      <vt:lpstr>Linear circuit elements</vt:lpstr>
      <vt:lpstr>Linear circuit elements</vt:lpstr>
      <vt:lpstr>Complex power</vt:lpstr>
      <vt:lpstr>Complex power</vt:lpstr>
      <vt:lpstr>Phasor analysis</vt:lpstr>
      <vt:lpstr>3-phase AC : 3 key ideas</vt:lpstr>
      <vt:lpstr>3-phase AC system</vt:lpstr>
      <vt:lpstr>3-phase AC system</vt:lpstr>
      <vt:lpstr>3-phase AC system</vt:lpstr>
      <vt:lpstr>3-phase AC system</vt:lpstr>
      <vt:lpstr>Balanced 3-phase system</vt:lpstr>
      <vt:lpstr>Advantages</vt:lpstr>
      <vt:lpstr>Advantages</vt:lpstr>
      <vt:lpstr>Advantages</vt:lpstr>
      <vt:lpstr>3-phase AC : 3 key ideas</vt:lpstr>
      <vt:lpstr>Per-phase analysis: Wye</vt:lpstr>
      <vt:lpstr>Per-phase analysis: Wye</vt:lpstr>
      <vt:lpstr>Per-phase analysis: Wye</vt:lpstr>
      <vt:lpstr>Delta-Wye transformation</vt:lpstr>
      <vt:lpstr>Delta-Wye transformation</vt:lpstr>
      <vt:lpstr>Delta-Wye transformation</vt:lpstr>
      <vt:lpstr>Per-phase analysis</vt:lpstr>
      <vt:lpstr>Per-phase analysis</vt:lpstr>
      <vt:lpstr>Per-phase analysis</vt:lpstr>
      <vt:lpstr>Recap: basic concepts</vt:lpstr>
      <vt:lpstr>The flow of power I</vt:lpstr>
      <vt:lpstr>Transmission line model</vt:lpstr>
      <vt:lpstr>Transmission line model</vt:lpstr>
      <vt:lpstr>Transmission line model</vt:lpstr>
      <vt:lpstr>Transmission line model</vt:lpstr>
      <vt:lpstr>Transmission line model</vt:lpstr>
      <vt:lpstr>Transmission line model</vt:lpstr>
      <vt:lpstr>Transmission line model</vt:lpstr>
      <vt:lpstr>Transmission line model</vt:lpstr>
      <vt:lpstr>Transmission line model</vt:lpstr>
      <vt:lpstr>Transmission line model</vt:lpstr>
      <vt:lpstr>Transmission line model</vt:lpstr>
      <vt:lpstr>Transmission line model</vt:lpstr>
      <vt:lpstr>The flow of power I</vt:lpstr>
      <vt:lpstr>Transformer model</vt:lpstr>
      <vt:lpstr>Transformer model</vt:lpstr>
      <vt:lpstr>Transformer model</vt:lpstr>
      <vt:lpstr>Transformer model</vt:lpstr>
      <vt:lpstr>Transformer model</vt:lpstr>
      <vt:lpstr>Transformer model</vt:lpstr>
      <vt:lpstr>Transformer model</vt:lpstr>
      <vt:lpstr>Transformer model</vt:lpstr>
      <vt:lpstr>Transformer model</vt:lpstr>
      <vt:lpstr>Transformer model</vt:lpstr>
      <vt:lpstr>Generator model</vt:lpstr>
      <vt:lpstr>Putting everything together</vt:lpstr>
      <vt:lpstr>Putting everything together</vt:lpstr>
      <vt:lpstr>The flow of power II</vt:lpstr>
      <vt:lpstr>Example circuit model</vt:lpstr>
      <vt:lpstr>Network model</vt:lpstr>
      <vt:lpstr>Network admittance matrix</vt:lpstr>
      <vt:lpstr>Network admittance matrix</vt:lpstr>
      <vt:lpstr>The flow of power II</vt:lpstr>
      <vt:lpstr>Bus injection model</vt:lpstr>
      <vt:lpstr>Bus injection model</vt:lpstr>
      <vt:lpstr>Bus injection model</vt:lpstr>
      <vt:lpstr>Bus injection model</vt:lpstr>
      <vt:lpstr>Bus injection model</vt:lpstr>
      <vt:lpstr>Branch flow model</vt:lpstr>
      <vt:lpstr>Recap</vt:lpstr>
      <vt:lpstr>Equivalence</vt:lpstr>
      <vt:lpstr>BFM for radial networks</vt:lpstr>
      <vt:lpstr>The flow of power II</vt:lpstr>
      <vt:lpstr>Optimal power flow (OPF)</vt:lpstr>
      <vt:lpstr>Optimal power flow</vt:lpstr>
      <vt:lpstr>Optimal power flow</vt:lpstr>
      <vt:lpstr>Optimal power flow</vt:lpstr>
      <vt:lpstr>Dealing with nonconvexity</vt:lpstr>
      <vt:lpstr>Dealing with nonconvexity</vt:lpstr>
      <vt:lpstr>PowerPoint Presentation</vt:lpstr>
      <vt:lpstr>Equivalent feasible sets</vt:lpstr>
      <vt:lpstr>Solution strategy</vt:lpstr>
      <vt:lpstr>Equivalent relaxations</vt:lpstr>
      <vt:lpstr>Exact relaxation</vt:lpstr>
      <vt:lpstr>Exact relaxation</vt:lpstr>
      <vt:lpstr>Exact relaxation</vt:lpstr>
      <vt:lpstr>Exact relaxation</vt:lpstr>
      <vt:lpstr>Implication on OPF</vt:lpstr>
      <vt:lpstr>Example</vt:lpstr>
      <vt:lpstr>Potential benefits</vt:lpstr>
      <vt:lpstr>Potential benefits</vt:lpstr>
      <vt:lpstr>PowerPoint Presentation</vt:lpstr>
      <vt:lpstr>Motivations</vt:lpstr>
      <vt:lpstr>Dealing with nonconvexity</vt:lpstr>
      <vt:lpstr>Literature</vt:lpstr>
      <vt:lpstr>OPF</vt:lpstr>
      <vt:lpstr>OPF</vt:lpstr>
      <vt:lpstr>OPF</vt:lpstr>
      <vt:lpstr>OPF: eliminate y</vt:lpstr>
      <vt:lpstr>OPF: add barrier or penalty</vt:lpstr>
      <vt:lpstr>Online (feedback) perspective</vt:lpstr>
      <vt:lpstr>PowerPoint Presentation</vt:lpstr>
      <vt:lpstr>Outline: realtime OPF</vt:lpstr>
      <vt:lpstr>Static OPF</vt:lpstr>
      <vt:lpstr>Local optimality</vt:lpstr>
      <vt:lpstr>Global optimality</vt:lpstr>
      <vt:lpstr>Global optimality</vt:lpstr>
      <vt:lpstr>Suboptimality gap</vt:lpstr>
      <vt:lpstr>Simulations</vt:lpstr>
      <vt:lpstr>Outline: realtime OPF</vt:lpstr>
      <vt:lpstr>Tracking performance</vt:lpstr>
      <vt:lpstr>Tracking performance</vt:lpstr>
      <vt:lpstr>Drifting OPF</vt:lpstr>
      <vt:lpstr>Drifting OPF</vt:lpstr>
      <vt:lpstr>Drifting OPF</vt:lpstr>
      <vt:lpstr>Tracking performance</vt:lpstr>
      <vt:lpstr>Tracking performance</vt:lpstr>
      <vt:lpstr>Tracking performance</vt:lpstr>
      <vt:lpstr>Tracking performance</vt:lpstr>
      <vt:lpstr>Tracking performance</vt:lpstr>
      <vt:lpstr>Tracking performance</vt:lpstr>
      <vt:lpstr>2. Tracking performance</vt:lpstr>
      <vt:lpstr>Implementation</vt:lpstr>
      <vt:lpstr>Tracking performance</vt:lpstr>
      <vt:lpstr>Tracking performance</vt:lpstr>
      <vt:lpstr>Key message</vt:lpstr>
    </vt:vector>
  </TitlesOfParts>
  <Company>Caltech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Microsoft Office User</cp:lastModifiedBy>
  <cp:revision>2505</cp:revision>
  <dcterms:created xsi:type="dcterms:W3CDTF">2002-02-06T01:55:12Z</dcterms:created>
  <dcterms:modified xsi:type="dcterms:W3CDTF">2018-04-19T01:11:48Z</dcterms:modified>
</cp:coreProperties>
</file>